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270" r:id="rId3"/>
    <p:sldId id="271" r:id="rId4"/>
    <p:sldId id="281" r:id="rId5"/>
    <p:sldId id="274" r:id="rId6"/>
    <p:sldId id="280" r:id="rId7"/>
    <p:sldId id="279" r:id="rId8"/>
    <p:sldId id="282" r:id="rId9"/>
    <p:sldId id="275" r:id="rId10"/>
    <p:sldId id="284" r:id="rId11"/>
    <p:sldId id="285" r:id="rId12"/>
    <p:sldId id="286" r:id="rId13"/>
    <p:sldId id="288" r:id="rId14"/>
    <p:sldId id="289" r:id="rId15"/>
    <p:sldId id="276" r:id="rId16"/>
    <p:sldId id="277" r:id="rId17"/>
    <p:sldId id="290" r:id="rId18"/>
    <p:sldId id="278" r:id="rId19"/>
    <p:sldId id="269" r:id="rId20"/>
    <p:sldId id="264" r:id="rId2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  <a:srgbClr val="9900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037D47-1A5E-40AC-8E9E-75F3B0C55C69}" type="datetimeFigureOut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211E7-1A69-42E2-B520-BC346FFC4F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4201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59CC965E-B9DB-4A67-97E4-9252428D829C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A1C0D-F575-4965-BB58-035379BAE6C6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59E35-694A-4995-BA38-4D87112B885E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10955-B30E-4319-A76D-304AF4F5C859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EC8DC-6A4C-4DF4-8C1B-2C7B13B855B3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4271C-4435-456E-937F-19C89BC2A124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5072-796A-4836-A271-7274EFB1A580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57BA8-9F02-443C-9B13-2DFABD4E927C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48DD5-E7D6-4A90-BCF5-2CD8129008D8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62284F27-13E1-4222-8F3E-C637554D128A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6EC056EF-A9CA-4AA1-AEEE-5A8EB09F7A9E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25AF3E5-7132-4F1E-9AD4-B4CC43F1B21D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3/library/functions.html#super" TargetMode="External"/><Relationship Id="rId2" Type="http://schemas.openxmlformats.org/officeDocument/2006/relationships/hyperlink" Target="https://docs.python.org/3/tutorial/classes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openhome.cc/Gossip/Python/Inheritance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71538" y="1794935"/>
            <a:ext cx="7072362" cy="1828090"/>
          </a:xfrm>
        </p:spPr>
        <p:txBody>
          <a:bodyPr>
            <a:normAutofit/>
          </a:bodyPr>
          <a:lstStyle/>
          <a:p>
            <a:r>
              <a:rPr lang="en-US" altLang="zh-TW" sz="4400" smtClean="0"/>
              <a:t>Classes (2)</a:t>
            </a:r>
            <a:endParaRPr lang="zh-TW" altLang="en-US" sz="44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1491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Inheritance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63040" y="2924944"/>
            <a:ext cx="6196405" cy="2438084"/>
          </a:xfrm>
        </p:spPr>
        <p:txBody>
          <a:bodyPr>
            <a:normAutofit fontScale="92500"/>
          </a:bodyPr>
          <a:lstStyle/>
          <a:p>
            <a:pPr algn="just"/>
            <a:r>
              <a:rPr lang="en-US" altLang="zh-TW" dirty="0"/>
              <a:t>The name </a:t>
            </a:r>
            <a:r>
              <a:rPr lang="en-US" altLang="zh-TW" dirty="0" err="1"/>
              <a:t>BaseClassName</a:t>
            </a:r>
            <a:r>
              <a:rPr lang="en-US" altLang="zh-TW" dirty="0"/>
              <a:t> must be defined in a scope containing the derived class </a:t>
            </a:r>
            <a:r>
              <a:rPr lang="en-US" altLang="zh-TW" dirty="0" smtClean="0"/>
              <a:t>definition</a:t>
            </a:r>
          </a:p>
          <a:p>
            <a:pPr algn="just"/>
            <a:r>
              <a:rPr lang="en-US" altLang="zh-TW" dirty="0" smtClean="0"/>
              <a:t>In </a:t>
            </a:r>
            <a:r>
              <a:rPr lang="en-US" altLang="zh-TW" dirty="0"/>
              <a:t>place of a base class name, other arbitrary expressions are also </a:t>
            </a:r>
            <a:r>
              <a:rPr lang="en-US" altLang="zh-TW" dirty="0" smtClean="0"/>
              <a:t>allowed</a:t>
            </a:r>
          </a:p>
          <a:p>
            <a:pPr lvl="1" algn="just"/>
            <a:r>
              <a:rPr lang="en-US" altLang="zh-TW" dirty="0" smtClean="0"/>
              <a:t>For </a:t>
            </a:r>
            <a:r>
              <a:rPr lang="en-US" altLang="zh-TW" dirty="0"/>
              <a:t>example, when the base class is defined in another </a:t>
            </a:r>
            <a:r>
              <a:rPr lang="en-US" altLang="zh-TW" dirty="0" smtClean="0"/>
              <a:t>module:</a:t>
            </a:r>
          </a:p>
          <a:p>
            <a:pPr algn="just"/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10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1907704" y="1916832"/>
            <a:ext cx="5508104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sz="1600" dirty="0" smtClean="0"/>
              <a:t>class </a:t>
            </a:r>
            <a:r>
              <a:rPr lang="en-US" altLang="zh-TW" sz="1600" dirty="0" err="1">
                <a:solidFill>
                  <a:srgbClr val="0000FF"/>
                </a:solidFill>
              </a:rPr>
              <a:t>DerivedClassName</a:t>
            </a:r>
            <a:r>
              <a:rPr lang="en-US" altLang="zh-TW" sz="1600" dirty="0"/>
              <a:t>(</a:t>
            </a:r>
            <a:r>
              <a:rPr lang="en-US" altLang="zh-TW" sz="1600" dirty="0" err="1"/>
              <a:t>BaseClassName</a:t>
            </a:r>
            <a:r>
              <a:rPr lang="en-US" altLang="zh-TW" sz="1600" dirty="0" smtClean="0"/>
              <a:t>)</a:t>
            </a:r>
            <a:r>
              <a:rPr lang="en-US" altLang="zh-TW" sz="1600" dirty="0" smtClean="0">
                <a:solidFill>
                  <a:srgbClr val="0000FF"/>
                </a:solidFill>
              </a:rPr>
              <a:t> </a:t>
            </a:r>
            <a:r>
              <a:rPr lang="en-US" altLang="zh-TW" sz="1600" dirty="0" smtClean="0"/>
              <a:t>:</a:t>
            </a:r>
            <a:endParaRPr lang="en-US" altLang="zh-TW" sz="1600" dirty="0" smtClean="0"/>
          </a:p>
          <a:p>
            <a:r>
              <a:rPr lang="en-US" altLang="zh-TW" sz="1600" dirty="0"/>
              <a:t> </a:t>
            </a:r>
            <a:r>
              <a:rPr lang="en-US" altLang="zh-TW" sz="1600" dirty="0" smtClean="0"/>
              <a:t>   </a:t>
            </a:r>
            <a:r>
              <a:rPr lang="en-US" altLang="zh-TW" sz="1600" dirty="0" smtClean="0">
                <a:solidFill>
                  <a:srgbClr val="FF0000"/>
                </a:solidFill>
              </a:rPr>
              <a:t>&lt;</a:t>
            </a:r>
            <a:r>
              <a:rPr lang="en-US" altLang="zh-TW" sz="1600" dirty="0">
                <a:solidFill>
                  <a:srgbClr val="FF0000"/>
                </a:solidFill>
              </a:rPr>
              <a:t>statement-1&gt;</a:t>
            </a:r>
          </a:p>
          <a:p>
            <a:r>
              <a:rPr lang="zh-TW" altLang="en-US" sz="1600" dirty="0">
                <a:solidFill>
                  <a:srgbClr val="00B050"/>
                </a:solidFill>
              </a:rPr>
              <a:t>    </a:t>
            </a:r>
            <a:r>
              <a:rPr lang="en-US" altLang="zh-TW" sz="1600" dirty="0">
                <a:solidFill>
                  <a:srgbClr val="FF0000"/>
                </a:solidFill>
              </a:rPr>
              <a:t>…</a:t>
            </a:r>
            <a:endParaRPr lang="en-US" altLang="zh-TW" sz="1600" dirty="0">
              <a:solidFill>
                <a:srgbClr val="00B050"/>
              </a:solidFill>
            </a:endParaRPr>
          </a:p>
          <a:p>
            <a:r>
              <a:rPr lang="zh-TW" altLang="en-US" sz="1600" dirty="0">
                <a:solidFill>
                  <a:srgbClr val="00B050"/>
                </a:solidFill>
              </a:rPr>
              <a:t>    </a:t>
            </a:r>
            <a:r>
              <a:rPr lang="en-US" altLang="zh-TW" sz="1600" dirty="0">
                <a:solidFill>
                  <a:srgbClr val="FF0000"/>
                </a:solidFill>
              </a:rPr>
              <a:t>&lt;statement-N</a:t>
            </a:r>
            <a:r>
              <a:rPr lang="en-US" altLang="zh-TW" sz="1600" dirty="0" smtClean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6" name="矩形 5"/>
          <p:cNvSpPr/>
          <p:nvPr/>
        </p:nvSpPr>
        <p:spPr>
          <a:xfrm>
            <a:off x="1914194" y="5088337"/>
            <a:ext cx="5508104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sz="1600" dirty="0" smtClean="0"/>
              <a:t>class </a:t>
            </a:r>
            <a:r>
              <a:rPr lang="en-US" altLang="zh-TW" sz="1600" dirty="0" err="1" smtClean="0">
                <a:solidFill>
                  <a:srgbClr val="0000FF"/>
                </a:solidFill>
              </a:rPr>
              <a:t>DerivedClassName</a:t>
            </a:r>
            <a:r>
              <a:rPr lang="en-US" altLang="zh-TW" sz="1600" dirty="0" smtClean="0"/>
              <a:t>(</a:t>
            </a:r>
            <a:r>
              <a:rPr lang="en-US" altLang="zh-TW" sz="1600" b="1" dirty="0" err="1" smtClean="0"/>
              <a:t>modulename.</a:t>
            </a:r>
            <a:r>
              <a:rPr lang="en-US" altLang="zh-TW" sz="1600" dirty="0" err="1" smtClean="0"/>
              <a:t>BaseClassName</a:t>
            </a:r>
            <a:r>
              <a:rPr lang="en-US" altLang="zh-TW" sz="1600" dirty="0" smtClean="0"/>
              <a:t>)</a:t>
            </a:r>
            <a:r>
              <a:rPr lang="en-US" altLang="zh-TW" sz="1600" dirty="0" smtClean="0">
                <a:solidFill>
                  <a:srgbClr val="0000FF"/>
                </a:solidFill>
              </a:rPr>
              <a:t> </a:t>
            </a:r>
            <a:r>
              <a:rPr lang="en-US" altLang="zh-TW" sz="1600" dirty="0" smtClean="0"/>
              <a:t>:</a:t>
            </a:r>
            <a:endParaRPr lang="en-US" altLang="zh-TW" sz="1600" dirty="0" smtClean="0"/>
          </a:p>
          <a:p>
            <a:r>
              <a:rPr lang="en-US" altLang="zh-TW" sz="1600" dirty="0"/>
              <a:t> </a:t>
            </a:r>
            <a:r>
              <a:rPr lang="en-US" altLang="zh-TW" sz="1600" dirty="0" smtClean="0"/>
              <a:t>   </a:t>
            </a:r>
            <a:r>
              <a:rPr lang="en-US" altLang="zh-TW" sz="1600" dirty="0" smtClean="0">
                <a:solidFill>
                  <a:srgbClr val="FF0000"/>
                </a:solidFill>
              </a:rPr>
              <a:t>&lt;</a:t>
            </a:r>
            <a:r>
              <a:rPr lang="en-US" altLang="zh-TW" sz="1600" dirty="0">
                <a:solidFill>
                  <a:srgbClr val="FF0000"/>
                </a:solidFill>
              </a:rPr>
              <a:t>statement-1&gt;</a:t>
            </a:r>
          </a:p>
          <a:p>
            <a:r>
              <a:rPr lang="zh-TW" altLang="en-US" sz="1600" dirty="0">
                <a:solidFill>
                  <a:srgbClr val="00B050"/>
                </a:solidFill>
              </a:rPr>
              <a:t>    </a:t>
            </a:r>
            <a:r>
              <a:rPr lang="en-US" altLang="zh-TW" sz="1600" dirty="0">
                <a:solidFill>
                  <a:srgbClr val="FF0000"/>
                </a:solidFill>
              </a:rPr>
              <a:t>…</a:t>
            </a:r>
            <a:endParaRPr lang="en-US" altLang="zh-TW" sz="1600" dirty="0">
              <a:solidFill>
                <a:srgbClr val="00B050"/>
              </a:solidFill>
            </a:endParaRPr>
          </a:p>
          <a:p>
            <a:r>
              <a:rPr lang="zh-TW" altLang="en-US" sz="1600" dirty="0">
                <a:solidFill>
                  <a:srgbClr val="00B050"/>
                </a:solidFill>
              </a:rPr>
              <a:t>    </a:t>
            </a:r>
            <a:r>
              <a:rPr lang="en-US" altLang="zh-TW" sz="1600" dirty="0">
                <a:solidFill>
                  <a:srgbClr val="FF0000"/>
                </a:solidFill>
              </a:rPr>
              <a:t>&lt;statement-N</a:t>
            </a:r>
            <a:r>
              <a:rPr lang="en-US" altLang="zh-TW" sz="1600" dirty="0" smtClean="0">
                <a:solidFill>
                  <a:srgbClr val="FF0000"/>
                </a:solidFill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175620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Inheritance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63040" y="3068960"/>
            <a:ext cx="6597228" cy="295232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altLang="zh-TW" dirty="0"/>
              <a:t>Execution of a derived class definition proceeds the same as for a base </a:t>
            </a:r>
            <a:r>
              <a:rPr lang="en-US" altLang="zh-TW" dirty="0" smtClean="0"/>
              <a:t>class</a:t>
            </a:r>
          </a:p>
          <a:p>
            <a:pPr lvl="1" algn="just"/>
            <a:r>
              <a:rPr lang="en-US" altLang="zh-TW" dirty="0" smtClean="0"/>
              <a:t>When </a:t>
            </a:r>
            <a:r>
              <a:rPr lang="en-US" altLang="zh-TW" dirty="0"/>
              <a:t>the class object is constructed, the base class is </a:t>
            </a:r>
            <a:r>
              <a:rPr lang="en-US" altLang="zh-TW" dirty="0" smtClean="0"/>
              <a:t>remembered</a:t>
            </a:r>
          </a:p>
          <a:p>
            <a:pPr lvl="1" algn="just"/>
            <a:r>
              <a:rPr lang="en-US" altLang="zh-TW" dirty="0" smtClean="0"/>
              <a:t>If </a:t>
            </a:r>
            <a:r>
              <a:rPr lang="en-US" altLang="zh-TW" dirty="0"/>
              <a:t>a requested attribute is not found in the class, the search proceeds to look in the base </a:t>
            </a:r>
            <a:r>
              <a:rPr lang="en-US" altLang="zh-TW" dirty="0" smtClean="0"/>
              <a:t>class</a:t>
            </a:r>
          </a:p>
          <a:p>
            <a:pPr lvl="2" algn="just"/>
            <a:r>
              <a:rPr lang="en-US" altLang="zh-TW" dirty="0" smtClean="0"/>
              <a:t>This </a:t>
            </a:r>
            <a:r>
              <a:rPr lang="en-US" altLang="zh-TW" dirty="0"/>
              <a:t>rule is applied recursively if the base class itself is derived from some other class</a:t>
            </a:r>
            <a:r>
              <a:rPr lang="en-US" altLang="zh-TW" dirty="0" smtClean="0"/>
              <a:t>.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11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1907704" y="1916832"/>
            <a:ext cx="5508104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sz="1600" dirty="0" smtClean="0"/>
              <a:t>class </a:t>
            </a:r>
            <a:r>
              <a:rPr lang="en-US" altLang="zh-TW" sz="1600" dirty="0" err="1">
                <a:solidFill>
                  <a:srgbClr val="0000FF"/>
                </a:solidFill>
              </a:rPr>
              <a:t>DerivedClassName</a:t>
            </a:r>
            <a:r>
              <a:rPr lang="en-US" altLang="zh-TW" sz="1600" dirty="0"/>
              <a:t>(</a:t>
            </a:r>
            <a:r>
              <a:rPr lang="en-US" altLang="zh-TW" sz="1600" dirty="0" err="1"/>
              <a:t>BaseClassName</a:t>
            </a:r>
            <a:r>
              <a:rPr lang="en-US" altLang="zh-TW" sz="1600" dirty="0" smtClean="0"/>
              <a:t>)</a:t>
            </a:r>
            <a:r>
              <a:rPr lang="en-US" altLang="zh-TW" sz="1600" dirty="0" smtClean="0">
                <a:solidFill>
                  <a:srgbClr val="0000FF"/>
                </a:solidFill>
              </a:rPr>
              <a:t> </a:t>
            </a:r>
            <a:r>
              <a:rPr lang="en-US" altLang="zh-TW" sz="1600" dirty="0" smtClean="0"/>
              <a:t>:</a:t>
            </a:r>
            <a:endParaRPr lang="en-US" altLang="zh-TW" sz="1600" dirty="0" smtClean="0"/>
          </a:p>
          <a:p>
            <a:r>
              <a:rPr lang="en-US" altLang="zh-TW" sz="1600" dirty="0"/>
              <a:t> </a:t>
            </a:r>
            <a:r>
              <a:rPr lang="en-US" altLang="zh-TW" sz="1600" dirty="0" smtClean="0"/>
              <a:t>   </a:t>
            </a:r>
            <a:r>
              <a:rPr lang="en-US" altLang="zh-TW" sz="1600" dirty="0" smtClean="0">
                <a:solidFill>
                  <a:srgbClr val="FF0000"/>
                </a:solidFill>
              </a:rPr>
              <a:t>&lt;</a:t>
            </a:r>
            <a:r>
              <a:rPr lang="en-US" altLang="zh-TW" sz="1600" dirty="0">
                <a:solidFill>
                  <a:srgbClr val="FF0000"/>
                </a:solidFill>
              </a:rPr>
              <a:t>statement-1&gt;</a:t>
            </a:r>
          </a:p>
          <a:p>
            <a:r>
              <a:rPr lang="zh-TW" altLang="en-US" sz="1600" dirty="0">
                <a:solidFill>
                  <a:srgbClr val="00B050"/>
                </a:solidFill>
              </a:rPr>
              <a:t>    </a:t>
            </a:r>
            <a:r>
              <a:rPr lang="en-US" altLang="zh-TW" sz="1600" dirty="0">
                <a:solidFill>
                  <a:srgbClr val="FF0000"/>
                </a:solidFill>
              </a:rPr>
              <a:t>…</a:t>
            </a:r>
            <a:endParaRPr lang="en-US" altLang="zh-TW" sz="1600" dirty="0">
              <a:solidFill>
                <a:srgbClr val="00B050"/>
              </a:solidFill>
            </a:endParaRPr>
          </a:p>
          <a:p>
            <a:r>
              <a:rPr lang="zh-TW" altLang="en-US" sz="1600" dirty="0">
                <a:solidFill>
                  <a:srgbClr val="00B050"/>
                </a:solidFill>
              </a:rPr>
              <a:t>    </a:t>
            </a:r>
            <a:r>
              <a:rPr lang="en-US" altLang="zh-TW" sz="1600" dirty="0">
                <a:solidFill>
                  <a:srgbClr val="FF0000"/>
                </a:solidFill>
              </a:rPr>
              <a:t>&lt;statement-N</a:t>
            </a:r>
            <a:r>
              <a:rPr lang="en-US" altLang="zh-TW" sz="1600" dirty="0" smtClean="0">
                <a:solidFill>
                  <a:srgbClr val="FF0000"/>
                </a:solidFill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841439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12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1331640" y="1700808"/>
            <a:ext cx="5508104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sz="1600" dirty="0" smtClean="0"/>
              <a:t>class </a:t>
            </a:r>
            <a:r>
              <a:rPr lang="en-US" altLang="zh-TW" sz="1600" dirty="0" smtClean="0">
                <a:solidFill>
                  <a:srgbClr val="0000FF"/>
                </a:solidFill>
              </a:rPr>
              <a:t>Person</a:t>
            </a:r>
            <a:r>
              <a:rPr lang="en-US" altLang="zh-TW" sz="1600" dirty="0" smtClean="0"/>
              <a:t>():</a:t>
            </a:r>
          </a:p>
          <a:p>
            <a:r>
              <a:rPr lang="en-US" altLang="zh-TW" sz="1600" dirty="0" smtClean="0"/>
              <a:t>    </a:t>
            </a:r>
            <a:r>
              <a:rPr lang="en-US" altLang="zh-TW" sz="1600" dirty="0" err="1" smtClean="0"/>
              <a:t>def</a:t>
            </a:r>
            <a:r>
              <a:rPr lang="en-US" altLang="zh-TW" sz="1600" dirty="0" smtClean="0"/>
              <a:t> </a:t>
            </a:r>
            <a:r>
              <a:rPr lang="en-US" altLang="zh-TW" sz="1600" dirty="0" smtClean="0">
                <a:solidFill>
                  <a:srgbClr val="9900CC"/>
                </a:solidFill>
              </a:rPr>
              <a:t>__</a:t>
            </a:r>
            <a:r>
              <a:rPr lang="en-US" altLang="zh-TW" sz="1600" dirty="0" err="1" smtClean="0">
                <a:solidFill>
                  <a:srgbClr val="9900CC"/>
                </a:solidFill>
              </a:rPr>
              <a:t>init</a:t>
            </a:r>
            <a:r>
              <a:rPr lang="en-US" altLang="zh-TW" sz="1600" dirty="0" smtClean="0">
                <a:solidFill>
                  <a:srgbClr val="9900CC"/>
                </a:solidFill>
              </a:rPr>
              <a:t>__</a:t>
            </a:r>
            <a:r>
              <a:rPr lang="en-US" altLang="zh-TW" sz="1600" dirty="0"/>
              <a:t>(self, </a:t>
            </a:r>
            <a:r>
              <a:rPr lang="en-US" altLang="zh-TW" sz="1600" dirty="0" err="1"/>
              <a:t>fname</a:t>
            </a:r>
            <a:r>
              <a:rPr lang="en-US" altLang="zh-TW" sz="1600" dirty="0"/>
              <a:t>, </a:t>
            </a:r>
            <a:r>
              <a:rPr lang="en-US" altLang="zh-TW" sz="1600" dirty="0" err="1"/>
              <a:t>lname</a:t>
            </a:r>
            <a:r>
              <a:rPr lang="en-US" altLang="zh-TW" sz="1600" dirty="0"/>
              <a:t>):</a:t>
            </a:r>
            <a:endParaRPr lang="en-US" altLang="zh-TW" sz="1600" dirty="0" smtClean="0"/>
          </a:p>
          <a:p>
            <a:r>
              <a:rPr lang="en-US" altLang="zh-TW" sz="1600" dirty="0"/>
              <a:t>        </a:t>
            </a:r>
            <a:r>
              <a:rPr lang="en-US" altLang="zh-TW" sz="1600" dirty="0" err="1"/>
              <a:t>self.firstname</a:t>
            </a:r>
            <a:r>
              <a:rPr lang="en-US" altLang="zh-TW" sz="1600" dirty="0"/>
              <a:t> = </a:t>
            </a:r>
            <a:r>
              <a:rPr lang="en-US" altLang="zh-TW" sz="1600" dirty="0" err="1" smtClean="0"/>
              <a:t>fname</a:t>
            </a:r>
            <a:endParaRPr lang="en-US" altLang="zh-TW" sz="1600" dirty="0" smtClean="0"/>
          </a:p>
          <a:p>
            <a:r>
              <a:rPr lang="zh-TW" altLang="en-US" sz="1600" dirty="0"/>
              <a:t> </a:t>
            </a:r>
            <a:r>
              <a:rPr lang="zh-TW" altLang="en-US" sz="1600" dirty="0" smtClean="0"/>
              <a:t>       </a:t>
            </a:r>
            <a:r>
              <a:rPr lang="en-US" altLang="zh-TW" sz="1600" dirty="0" err="1"/>
              <a:t>self.lastname</a:t>
            </a:r>
            <a:r>
              <a:rPr lang="en-US" altLang="zh-TW" sz="1600" dirty="0"/>
              <a:t> = </a:t>
            </a:r>
            <a:r>
              <a:rPr lang="en-US" altLang="zh-TW" sz="1600" dirty="0" err="1"/>
              <a:t>lname</a:t>
            </a:r>
            <a:endParaRPr lang="en-US" altLang="zh-TW" sz="1600" dirty="0" smtClean="0"/>
          </a:p>
          <a:p>
            <a:r>
              <a:rPr lang="en-US" altLang="zh-TW" sz="1600" dirty="0" smtClean="0"/>
              <a:t>    </a:t>
            </a:r>
            <a:r>
              <a:rPr lang="en-US" altLang="zh-TW" sz="1600" dirty="0" err="1" smtClean="0"/>
              <a:t>def</a:t>
            </a:r>
            <a:r>
              <a:rPr lang="en-US" altLang="zh-TW" sz="1600" dirty="0" smtClean="0"/>
              <a:t> </a:t>
            </a:r>
            <a:r>
              <a:rPr lang="en-US" altLang="zh-TW" sz="1600" dirty="0" err="1" smtClean="0">
                <a:solidFill>
                  <a:srgbClr val="9900CC"/>
                </a:solidFill>
              </a:rPr>
              <a:t>printname</a:t>
            </a:r>
            <a:r>
              <a:rPr lang="en-US" altLang="zh-TW" sz="1600" dirty="0" smtClean="0">
                <a:solidFill>
                  <a:srgbClr val="9900CC"/>
                </a:solidFill>
              </a:rPr>
              <a:t> </a:t>
            </a:r>
            <a:r>
              <a:rPr lang="en-US" altLang="zh-TW" sz="1600" dirty="0" smtClean="0"/>
              <a:t>(self):</a:t>
            </a:r>
          </a:p>
          <a:p>
            <a:r>
              <a:rPr lang="en-US" altLang="zh-TW" sz="1600" dirty="0"/>
              <a:t>        print(</a:t>
            </a:r>
            <a:r>
              <a:rPr lang="en-US" altLang="zh-TW" sz="1600" dirty="0" err="1"/>
              <a:t>self.firstname</a:t>
            </a:r>
            <a:r>
              <a:rPr lang="en-US" altLang="zh-TW" sz="1600" dirty="0"/>
              <a:t>, </a:t>
            </a:r>
            <a:r>
              <a:rPr lang="en-US" altLang="zh-TW" sz="1600" dirty="0" err="1"/>
              <a:t>self.lastname</a:t>
            </a:r>
            <a:r>
              <a:rPr lang="en-US" altLang="zh-TW" sz="1600" dirty="0" smtClean="0"/>
              <a:t>)</a:t>
            </a:r>
            <a:endParaRPr lang="en-US" altLang="zh-TW" sz="1600" dirty="0" smtClean="0"/>
          </a:p>
          <a:p>
            <a:endParaRPr lang="en-US" altLang="zh-TW" sz="1600" dirty="0" smtClean="0"/>
          </a:p>
          <a:p>
            <a:r>
              <a:rPr lang="en-US" altLang="zh-TW" sz="1600" dirty="0"/>
              <a:t>x = Person("John", "Doe")</a:t>
            </a:r>
          </a:p>
          <a:p>
            <a:r>
              <a:rPr lang="en-US" altLang="zh-TW" sz="1600" dirty="0" err="1"/>
              <a:t>x.printname</a:t>
            </a:r>
            <a:r>
              <a:rPr lang="en-US" altLang="zh-TW" sz="1600" dirty="0"/>
              <a:t>() </a:t>
            </a:r>
            <a:endParaRPr lang="en-US" altLang="zh-TW" sz="1600" dirty="0" smtClean="0"/>
          </a:p>
        </p:txBody>
      </p:sp>
      <p:sp>
        <p:nvSpPr>
          <p:cNvPr id="6" name="矩形 5"/>
          <p:cNvSpPr/>
          <p:nvPr/>
        </p:nvSpPr>
        <p:spPr>
          <a:xfrm>
            <a:off x="755576" y="4914496"/>
            <a:ext cx="7632847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sz="1600" dirty="0" smtClean="0"/>
              <a:t>class </a:t>
            </a:r>
            <a:r>
              <a:rPr lang="en-US" altLang="zh-TW" sz="1600" dirty="0" smtClean="0">
                <a:solidFill>
                  <a:srgbClr val="0000FF"/>
                </a:solidFill>
              </a:rPr>
              <a:t>Student </a:t>
            </a:r>
            <a:r>
              <a:rPr lang="en-US" altLang="zh-TW" sz="1600" dirty="0"/>
              <a:t>(Person):</a:t>
            </a:r>
            <a:endParaRPr lang="en-US" altLang="zh-TW" sz="1600" dirty="0" smtClean="0"/>
          </a:p>
          <a:p>
            <a:r>
              <a:rPr lang="en-US" altLang="zh-TW" sz="1600" dirty="0" smtClean="0"/>
              <a:t>    </a:t>
            </a:r>
            <a:r>
              <a:rPr lang="en-US" altLang="zh-TW" sz="1600" dirty="0">
                <a:solidFill>
                  <a:srgbClr val="0000FF"/>
                </a:solidFill>
              </a:rPr>
              <a:t>pass </a:t>
            </a:r>
            <a:r>
              <a:rPr lang="en-US" altLang="zh-TW" sz="1600" dirty="0" smtClean="0">
                <a:solidFill>
                  <a:srgbClr val="FF0000"/>
                </a:solidFill>
              </a:rPr>
              <a:t># Use </a:t>
            </a:r>
            <a:r>
              <a:rPr lang="en-US" altLang="zh-TW" sz="1600" dirty="0">
                <a:solidFill>
                  <a:srgbClr val="FF0000"/>
                </a:solidFill>
              </a:rPr>
              <a:t>the pass keyword when you do not want to add any other </a:t>
            </a:r>
            <a:r>
              <a:rPr lang="en-US" altLang="zh-TW" sz="1600" dirty="0" smtClean="0">
                <a:solidFill>
                  <a:srgbClr val="FF0000"/>
                </a:solidFill>
              </a:rPr>
              <a:t>properties</a:t>
            </a:r>
          </a:p>
          <a:p>
            <a:r>
              <a:rPr lang="en-US" altLang="zh-TW" sz="1600" dirty="0">
                <a:solidFill>
                  <a:srgbClr val="FF0000"/>
                </a:solidFill>
              </a:rPr>
              <a:t> </a:t>
            </a:r>
            <a:r>
              <a:rPr lang="en-US" altLang="zh-TW" sz="1600" dirty="0" smtClean="0">
                <a:solidFill>
                  <a:srgbClr val="FF0000"/>
                </a:solidFill>
              </a:rPr>
              <a:t>            # </a:t>
            </a:r>
            <a:r>
              <a:rPr lang="en-US" altLang="zh-TW" sz="1600" dirty="0">
                <a:solidFill>
                  <a:srgbClr val="FF0000"/>
                </a:solidFill>
              </a:rPr>
              <a:t>or methods to the class</a:t>
            </a:r>
            <a:endParaRPr lang="en-US" altLang="zh-TW" sz="1600" dirty="0" smtClean="0">
              <a:solidFill>
                <a:srgbClr val="FF0000"/>
              </a:solidFill>
            </a:endParaRPr>
          </a:p>
          <a:p>
            <a:r>
              <a:rPr lang="en-US" altLang="zh-TW" sz="1600" dirty="0"/>
              <a:t>y</a:t>
            </a:r>
            <a:r>
              <a:rPr lang="en-US" altLang="zh-TW" sz="1600" dirty="0" smtClean="0"/>
              <a:t> </a:t>
            </a:r>
            <a:r>
              <a:rPr lang="en-US" altLang="zh-TW" sz="1600" dirty="0"/>
              <a:t>= Student</a:t>
            </a:r>
            <a:r>
              <a:rPr lang="en-US" altLang="zh-TW" sz="1600" dirty="0" smtClean="0"/>
              <a:t>(“Mike”, “Olsen”)</a:t>
            </a:r>
            <a:endParaRPr lang="en-US" altLang="zh-TW" sz="1600" dirty="0"/>
          </a:p>
          <a:p>
            <a:r>
              <a:rPr lang="en-US" altLang="zh-TW" sz="1600" dirty="0" err="1" smtClean="0"/>
              <a:t>y.printname</a:t>
            </a:r>
            <a:r>
              <a:rPr lang="en-US" altLang="zh-TW" sz="1600" dirty="0" smtClean="0"/>
              <a:t>()</a:t>
            </a:r>
            <a:endParaRPr lang="en-US" altLang="zh-TW" sz="1600" dirty="0" smtClean="0"/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1470950" y="4043412"/>
            <a:ext cx="6917473" cy="1868140"/>
          </a:xfrm>
        </p:spPr>
        <p:txBody>
          <a:bodyPr>
            <a:normAutofit/>
          </a:bodyPr>
          <a:lstStyle/>
          <a:p>
            <a:pPr algn="just"/>
            <a:r>
              <a:rPr lang="en-US" altLang="zh-TW" dirty="0"/>
              <a:t>Create a class named Student, which will inherit </a:t>
            </a:r>
            <a:r>
              <a:rPr lang="en-US" altLang="zh-TW" dirty="0" smtClean="0"/>
              <a:t>the </a:t>
            </a:r>
            <a:r>
              <a:rPr lang="en-US" altLang="zh-TW" dirty="0"/>
              <a:t>properties and methods from the Person class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0575040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13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818760" y="3068960"/>
            <a:ext cx="7416824" cy="37856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sz="1600" dirty="0" smtClean="0"/>
              <a:t>class </a:t>
            </a:r>
            <a:r>
              <a:rPr lang="en-US" altLang="zh-TW" sz="1600" dirty="0" smtClean="0">
                <a:solidFill>
                  <a:srgbClr val="0000FF"/>
                </a:solidFill>
              </a:rPr>
              <a:t>Person</a:t>
            </a:r>
            <a:r>
              <a:rPr lang="en-US" altLang="zh-TW" sz="1600" dirty="0" smtClean="0"/>
              <a:t>():</a:t>
            </a:r>
          </a:p>
          <a:p>
            <a:r>
              <a:rPr lang="en-US" altLang="zh-TW" sz="1600" dirty="0" smtClean="0"/>
              <a:t>    </a:t>
            </a:r>
            <a:r>
              <a:rPr lang="en-US" altLang="zh-TW" sz="1600" dirty="0" err="1" smtClean="0"/>
              <a:t>def</a:t>
            </a:r>
            <a:r>
              <a:rPr lang="en-US" altLang="zh-TW" sz="1600" dirty="0" smtClean="0"/>
              <a:t> </a:t>
            </a:r>
            <a:r>
              <a:rPr lang="en-US" altLang="zh-TW" sz="1600" dirty="0" smtClean="0">
                <a:solidFill>
                  <a:srgbClr val="9900CC"/>
                </a:solidFill>
              </a:rPr>
              <a:t>__</a:t>
            </a:r>
            <a:r>
              <a:rPr lang="en-US" altLang="zh-TW" sz="1600" dirty="0" err="1" smtClean="0">
                <a:solidFill>
                  <a:srgbClr val="9900CC"/>
                </a:solidFill>
              </a:rPr>
              <a:t>init</a:t>
            </a:r>
            <a:r>
              <a:rPr lang="en-US" altLang="zh-TW" sz="1600" dirty="0" smtClean="0">
                <a:solidFill>
                  <a:srgbClr val="9900CC"/>
                </a:solidFill>
              </a:rPr>
              <a:t>__</a:t>
            </a:r>
            <a:r>
              <a:rPr lang="en-US" altLang="zh-TW" sz="1600" dirty="0"/>
              <a:t>(self, </a:t>
            </a:r>
            <a:r>
              <a:rPr lang="en-US" altLang="zh-TW" sz="1600" dirty="0" err="1"/>
              <a:t>fname</a:t>
            </a:r>
            <a:r>
              <a:rPr lang="en-US" altLang="zh-TW" sz="1600" dirty="0"/>
              <a:t>, </a:t>
            </a:r>
            <a:r>
              <a:rPr lang="en-US" altLang="zh-TW" sz="1600" dirty="0" err="1"/>
              <a:t>lname</a:t>
            </a:r>
            <a:r>
              <a:rPr lang="en-US" altLang="zh-TW" sz="1600" dirty="0"/>
              <a:t>):</a:t>
            </a:r>
            <a:endParaRPr lang="en-US" altLang="zh-TW" sz="1600" dirty="0" smtClean="0"/>
          </a:p>
          <a:p>
            <a:r>
              <a:rPr lang="en-US" altLang="zh-TW" sz="1600" dirty="0"/>
              <a:t>        </a:t>
            </a:r>
            <a:r>
              <a:rPr lang="en-US" altLang="zh-TW" sz="1600" dirty="0" err="1"/>
              <a:t>self.firstname</a:t>
            </a:r>
            <a:r>
              <a:rPr lang="en-US" altLang="zh-TW" sz="1600" dirty="0"/>
              <a:t> = </a:t>
            </a:r>
            <a:r>
              <a:rPr lang="en-US" altLang="zh-TW" sz="1600" dirty="0" err="1" smtClean="0"/>
              <a:t>fname</a:t>
            </a:r>
            <a:endParaRPr lang="en-US" altLang="zh-TW" sz="1600" dirty="0" smtClean="0"/>
          </a:p>
          <a:p>
            <a:r>
              <a:rPr lang="zh-TW" altLang="en-US" sz="1600" dirty="0"/>
              <a:t> </a:t>
            </a:r>
            <a:r>
              <a:rPr lang="zh-TW" altLang="en-US" sz="1600" dirty="0" smtClean="0"/>
              <a:t>       </a:t>
            </a:r>
            <a:r>
              <a:rPr lang="en-US" altLang="zh-TW" sz="1600" dirty="0" err="1"/>
              <a:t>self.lastname</a:t>
            </a:r>
            <a:r>
              <a:rPr lang="en-US" altLang="zh-TW" sz="1600" dirty="0"/>
              <a:t> = </a:t>
            </a:r>
            <a:r>
              <a:rPr lang="en-US" altLang="zh-TW" sz="1600" dirty="0" err="1"/>
              <a:t>lname</a:t>
            </a:r>
            <a:endParaRPr lang="en-US" altLang="zh-TW" sz="1600" dirty="0" smtClean="0"/>
          </a:p>
          <a:p>
            <a:r>
              <a:rPr lang="en-US" altLang="zh-TW" sz="1600" dirty="0" smtClean="0"/>
              <a:t>    </a:t>
            </a:r>
            <a:r>
              <a:rPr lang="en-US" altLang="zh-TW" sz="1600" dirty="0" err="1" smtClean="0"/>
              <a:t>def</a:t>
            </a:r>
            <a:r>
              <a:rPr lang="en-US" altLang="zh-TW" sz="1600" dirty="0" smtClean="0"/>
              <a:t> </a:t>
            </a:r>
            <a:r>
              <a:rPr lang="en-US" altLang="zh-TW" sz="1600" dirty="0" err="1" smtClean="0">
                <a:solidFill>
                  <a:srgbClr val="9900CC"/>
                </a:solidFill>
              </a:rPr>
              <a:t>printname</a:t>
            </a:r>
            <a:r>
              <a:rPr lang="en-US" altLang="zh-TW" sz="1600" dirty="0" smtClean="0">
                <a:solidFill>
                  <a:srgbClr val="9900CC"/>
                </a:solidFill>
              </a:rPr>
              <a:t> </a:t>
            </a:r>
            <a:r>
              <a:rPr lang="en-US" altLang="zh-TW" sz="1600" dirty="0" smtClean="0"/>
              <a:t>(self):</a:t>
            </a:r>
          </a:p>
          <a:p>
            <a:r>
              <a:rPr lang="en-US" altLang="zh-TW" sz="1600" dirty="0"/>
              <a:t>        print(</a:t>
            </a:r>
            <a:r>
              <a:rPr lang="en-US" altLang="zh-TW" sz="1600" dirty="0" err="1"/>
              <a:t>self.firstname</a:t>
            </a:r>
            <a:r>
              <a:rPr lang="en-US" altLang="zh-TW" sz="1600" dirty="0"/>
              <a:t>, </a:t>
            </a:r>
            <a:r>
              <a:rPr lang="en-US" altLang="zh-TW" sz="1600" dirty="0" err="1"/>
              <a:t>self.lastname</a:t>
            </a:r>
            <a:r>
              <a:rPr lang="en-US" altLang="zh-TW" sz="1600" dirty="0" smtClean="0"/>
              <a:t>)</a:t>
            </a:r>
            <a:endParaRPr lang="en-US" altLang="zh-TW" sz="1600" dirty="0" smtClean="0"/>
          </a:p>
          <a:p>
            <a:r>
              <a:rPr lang="en-US" altLang="zh-TW" sz="1600" dirty="0"/>
              <a:t>class </a:t>
            </a:r>
            <a:r>
              <a:rPr lang="en-US" altLang="zh-TW" sz="1600" dirty="0">
                <a:solidFill>
                  <a:srgbClr val="0000FF"/>
                </a:solidFill>
              </a:rPr>
              <a:t>Student </a:t>
            </a:r>
            <a:r>
              <a:rPr lang="en-US" altLang="zh-TW" sz="1600" dirty="0"/>
              <a:t>(Person):</a:t>
            </a:r>
          </a:p>
          <a:p>
            <a:r>
              <a:rPr lang="en-US" altLang="zh-TW" sz="1600" dirty="0">
                <a:solidFill>
                  <a:srgbClr val="FF0000"/>
                </a:solidFill>
              </a:rPr>
              <a:t>    </a:t>
            </a:r>
            <a:r>
              <a:rPr lang="en-US" altLang="zh-TW" sz="1600" dirty="0" err="1">
                <a:solidFill>
                  <a:srgbClr val="FF0000"/>
                </a:solidFill>
              </a:rPr>
              <a:t>def</a:t>
            </a:r>
            <a:r>
              <a:rPr lang="en-US" altLang="zh-TW" sz="1600" dirty="0">
                <a:solidFill>
                  <a:srgbClr val="FF0000"/>
                </a:solidFill>
              </a:rPr>
              <a:t> __</a:t>
            </a:r>
            <a:r>
              <a:rPr lang="en-US" altLang="zh-TW" sz="1600" dirty="0" err="1">
                <a:solidFill>
                  <a:srgbClr val="FF0000"/>
                </a:solidFill>
              </a:rPr>
              <a:t>init</a:t>
            </a:r>
            <a:r>
              <a:rPr lang="en-US" altLang="zh-TW" sz="1600" dirty="0">
                <a:solidFill>
                  <a:srgbClr val="FF0000"/>
                </a:solidFill>
              </a:rPr>
              <a:t>__(self, </a:t>
            </a:r>
            <a:r>
              <a:rPr lang="en-US" altLang="zh-TW" sz="1600" dirty="0" err="1">
                <a:solidFill>
                  <a:srgbClr val="FF0000"/>
                </a:solidFill>
              </a:rPr>
              <a:t>fname</a:t>
            </a:r>
            <a:r>
              <a:rPr lang="en-US" altLang="zh-TW" sz="1600" dirty="0">
                <a:solidFill>
                  <a:srgbClr val="FF0000"/>
                </a:solidFill>
              </a:rPr>
              <a:t>, </a:t>
            </a:r>
            <a:r>
              <a:rPr lang="en-US" altLang="zh-TW" sz="1600" dirty="0" err="1" smtClean="0">
                <a:solidFill>
                  <a:srgbClr val="FF0000"/>
                </a:solidFill>
              </a:rPr>
              <a:t>lname</a:t>
            </a:r>
            <a:r>
              <a:rPr lang="en-US" altLang="zh-TW" sz="1600" dirty="0" smtClean="0">
                <a:solidFill>
                  <a:srgbClr val="FF0000"/>
                </a:solidFill>
              </a:rPr>
              <a:t>, </a:t>
            </a:r>
            <a:r>
              <a:rPr lang="en-US" altLang="zh-TW" sz="1600" dirty="0" err="1" smtClean="0">
                <a:solidFill>
                  <a:srgbClr val="FF0000"/>
                </a:solidFill>
              </a:rPr>
              <a:t>gyear</a:t>
            </a:r>
            <a:r>
              <a:rPr lang="en-US" altLang="zh-TW" sz="1600" dirty="0" smtClean="0">
                <a:solidFill>
                  <a:srgbClr val="FF0000"/>
                </a:solidFill>
              </a:rPr>
              <a:t>):</a:t>
            </a:r>
          </a:p>
          <a:p>
            <a:r>
              <a:rPr lang="zh-TW" altLang="en-US" sz="1600" b="1" dirty="0">
                <a:solidFill>
                  <a:srgbClr val="0000FF"/>
                </a:solidFill>
              </a:rPr>
              <a:t> </a:t>
            </a:r>
            <a:r>
              <a:rPr lang="zh-TW" altLang="en-US" sz="1600" b="1" dirty="0" smtClean="0">
                <a:solidFill>
                  <a:srgbClr val="0000FF"/>
                </a:solidFill>
              </a:rPr>
              <a:t>       </a:t>
            </a:r>
            <a:r>
              <a:rPr lang="en-US" altLang="zh-TW" sz="1600" b="1" dirty="0">
                <a:solidFill>
                  <a:srgbClr val="0000FF"/>
                </a:solidFill>
              </a:rPr>
              <a:t> </a:t>
            </a:r>
            <a:r>
              <a:rPr lang="en-US" altLang="zh-TW" sz="1600" b="1" dirty="0">
                <a:solidFill>
                  <a:schemeClr val="tx1"/>
                </a:solidFill>
              </a:rPr>
              <a:t>Person.__</a:t>
            </a:r>
            <a:r>
              <a:rPr lang="en-US" altLang="zh-TW" sz="1600" b="1" dirty="0" err="1">
                <a:solidFill>
                  <a:schemeClr val="tx1"/>
                </a:solidFill>
              </a:rPr>
              <a:t>init</a:t>
            </a:r>
            <a:r>
              <a:rPr lang="en-US" altLang="zh-TW" sz="1600" b="1" dirty="0">
                <a:solidFill>
                  <a:schemeClr val="tx1"/>
                </a:solidFill>
              </a:rPr>
              <a:t>__(self, </a:t>
            </a:r>
            <a:r>
              <a:rPr lang="en-US" altLang="zh-TW" sz="1600" b="1" dirty="0" err="1">
                <a:solidFill>
                  <a:schemeClr val="tx1"/>
                </a:solidFill>
              </a:rPr>
              <a:t>fname</a:t>
            </a:r>
            <a:r>
              <a:rPr lang="en-US" altLang="zh-TW" sz="1600" b="1" dirty="0">
                <a:solidFill>
                  <a:schemeClr val="tx1"/>
                </a:solidFill>
              </a:rPr>
              <a:t>, </a:t>
            </a:r>
            <a:r>
              <a:rPr lang="en-US" altLang="zh-TW" sz="1600" b="1" dirty="0" err="1">
                <a:solidFill>
                  <a:schemeClr val="tx1"/>
                </a:solidFill>
              </a:rPr>
              <a:t>lname</a:t>
            </a:r>
            <a:r>
              <a:rPr lang="en-US" altLang="zh-TW" sz="1600" b="1" dirty="0">
                <a:solidFill>
                  <a:schemeClr val="tx1"/>
                </a:solidFill>
              </a:rPr>
              <a:t>) </a:t>
            </a:r>
            <a:r>
              <a:rPr lang="en-US" altLang="zh-TW" sz="1600" dirty="0" smtClean="0">
                <a:solidFill>
                  <a:schemeClr val="tx1"/>
                </a:solidFill>
              </a:rPr>
              <a:t># You can keep </a:t>
            </a:r>
            <a:r>
              <a:rPr lang="en-US" altLang="zh-TW" sz="1600" dirty="0">
                <a:solidFill>
                  <a:schemeClr val="tx1"/>
                </a:solidFill>
              </a:rPr>
              <a:t>the inheritance of the </a:t>
            </a:r>
          </a:p>
          <a:p>
            <a:r>
              <a:rPr lang="en-US" altLang="zh-TW" sz="1600" dirty="0" smtClean="0">
                <a:solidFill>
                  <a:schemeClr val="tx1"/>
                </a:solidFill>
              </a:rPr>
              <a:t>         # parent’s </a:t>
            </a:r>
            <a:r>
              <a:rPr lang="en-US" altLang="zh-TW" sz="1600" dirty="0">
                <a:solidFill>
                  <a:schemeClr val="tx1"/>
                </a:solidFill>
              </a:rPr>
              <a:t>__</a:t>
            </a:r>
            <a:r>
              <a:rPr lang="en-US" altLang="zh-TW" sz="1600" dirty="0" err="1">
                <a:solidFill>
                  <a:schemeClr val="tx1"/>
                </a:solidFill>
              </a:rPr>
              <a:t>init</a:t>
            </a:r>
            <a:r>
              <a:rPr lang="en-US" altLang="zh-TW" sz="1600" dirty="0">
                <a:solidFill>
                  <a:schemeClr val="tx1"/>
                </a:solidFill>
              </a:rPr>
              <a:t>__() </a:t>
            </a:r>
            <a:r>
              <a:rPr lang="en-US" altLang="zh-TW" sz="1600" dirty="0" smtClean="0">
                <a:solidFill>
                  <a:schemeClr val="tx1"/>
                </a:solidFill>
              </a:rPr>
              <a:t>function by adding </a:t>
            </a:r>
            <a:r>
              <a:rPr lang="en-US" altLang="zh-TW" sz="1600" dirty="0">
                <a:solidFill>
                  <a:schemeClr val="tx1"/>
                </a:solidFill>
              </a:rPr>
              <a:t>a call to the </a:t>
            </a:r>
            <a:r>
              <a:rPr lang="en-US" altLang="zh-TW" sz="1600" dirty="0" smtClean="0">
                <a:solidFill>
                  <a:schemeClr val="tx1"/>
                </a:solidFill>
              </a:rPr>
              <a:t>parent’s </a:t>
            </a:r>
            <a:r>
              <a:rPr lang="en-US" altLang="zh-TW" sz="1600" dirty="0">
                <a:solidFill>
                  <a:schemeClr val="tx1"/>
                </a:solidFill>
              </a:rPr>
              <a:t>__</a:t>
            </a:r>
            <a:r>
              <a:rPr lang="en-US" altLang="zh-TW" sz="1600" dirty="0" err="1">
                <a:solidFill>
                  <a:schemeClr val="tx1"/>
                </a:solidFill>
              </a:rPr>
              <a:t>init</a:t>
            </a:r>
            <a:r>
              <a:rPr lang="en-US" altLang="zh-TW" sz="1600" dirty="0">
                <a:solidFill>
                  <a:schemeClr val="tx1"/>
                </a:solidFill>
              </a:rPr>
              <a:t>__() </a:t>
            </a:r>
            <a:r>
              <a:rPr lang="en-US" altLang="zh-TW" sz="1600" dirty="0" smtClean="0">
                <a:solidFill>
                  <a:schemeClr val="tx1"/>
                </a:solidFill>
              </a:rPr>
              <a:t>function</a:t>
            </a:r>
          </a:p>
          <a:p>
            <a:r>
              <a:rPr lang="en-US" altLang="zh-TW" sz="1600" b="1" dirty="0">
                <a:solidFill>
                  <a:schemeClr val="tx1"/>
                </a:solidFill>
              </a:rPr>
              <a:t> </a:t>
            </a:r>
            <a:r>
              <a:rPr lang="en-US" altLang="zh-TW" sz="1600" b="1" dirty="0" smtClean="0">
                <a:solidFill>
                  <a:schemeClr val="tx1"/>
                </a:solidFill>
              </a:rPr>
              <a:t>        </a:t>
            </a:r>
            <a:r>
              <a:rPr lang="en-US" altLang="zh-TW" sz="1600" b="1" dirty="0" err="1" smtClean="0">
                <a:solidFill>
                  <a:schemeClr val="tx1"/>
                </a:solidFill>
              </a:rPr>
              <a:t>self.graduationyear</a:t>
            </a:r>
            <a:r>
              <a:rPr lang="en-US" altLang="zh-TW" sz="1600" b="1" dirty="0" smtClean="0">
                <a:solidFill>
                  <a:schemeClr val="tx1"/>
                </a:solidFill>
              </a:rPr>
              <a:t> </a:t>
            </a:r>
            <a:r>
              <a:rPr lang="en-US" altLang="zh-TW" sz="1600" b="1" dirty="0" smtClean="0">
                <a:solidFill>
                  <a:schemeClr val="tx1"/>
                </a:solidFill>
              </a:rPr>
              <a:t>= </a:t>
            </a:r>
            <a:r>
              <a:rPr lang="en-US" altLang="zh-TW" sz="1600" b="1" dirty="0" err="1" smtClean="0">
                <a:solidFill>
                  <a:schemeClr val="tx1"/>
                </a:solidFill>
              </a:rPr>
              <a:t>gyear</a:t>
            </a:r>
            <a:endParaRPr lang="en-US" altLang="zh-TW" sz="1600" b="1" dirty="0" smtClean="0">
              <a:solidFill>
                <a:schemeClr val="tx1"/>
              </a:solidFill>
            </a:endParaRPr>
          </a:p>
          <a:p>
            <a:r>
              <a:rPr lang="en-US" altLang="zh-TW" sz="1600" dirty="0"/>
              <a:t> </a:t>
            </a:r>
            <a:r>
              <a:rPr lang="en-US" altLang="zh-TW" sz="1600" dirty="0" smtClean="0"/>
              <a:t>  </a:t>
            </a:r>
            <a:r>
              <a:rPr lang="en-US" altLang="zh-TW" sz="1600" dirty="0" err="1" smtClean="0"/>
              <a:t>def</a:t>
            </a:r>
            <a:r>
              <a:rPr lang="en-US" altLang="zh-TW" sz="1600" dirty="0" smtClean="0"/>
              <a:t> </a:t>
            </a:r>
            <a:r>
              <a:rPr lang="en-US" altLang="zh-TW" sz="1600" dirty="0" err="1">
                <a:solidFill>
                  <a:srgbClr val="9900CC"/>
                </a:solidFill>
              </a:rPr>
              <a:t>printname</a:t>
            </a:r>
            <a:r>
              <a:rPr lang="en-US" altLang="zh-TW" sz="1600" dirty="0">
                <a:solidFill>
                  <a:srgbClr val="9900CC"/>
                </a:solidFill>
              </a:rPr>
              <a:t> </a:t>
            </a:r>
            <a:r>
              <a:rPr lang="en-US" altLang="zh-TW" sz="1600" dirty="0"/>
              <a:t>(self):</a:t>
            </a:r>
          </a:p>
          <a:p>
            <a:r>
              <a:rPr lang="en-US" altLang="zh-TW" sz="1600" dirty="0"/>
              <a:t>        print(</a:t>
            </a:r>
            <a:r>
              <a:rPr lang="en-US" altLang="zh-TW" sz="1600" dirty="0" err="1"/>
              <a:t>self.firstname</a:t>
            </a:r>
            <a:r>
              <a:rPr lang="en-US" altLang="zh-TW" sz="1600" dirty="0"/>
              <a:t>, </a:t>
            </a:r>
            <a:r>
              <a:rPr lang="en-US" altLang="zh-TW" sz="1600" dirty="0" err="1" smtClean="0"/>
              <a:t>self.lastname</a:t>
            </a:r>
            <a:r>
              <a:rPr lang="en-US" altLang="zh-TW" sz="1600" dirty="0" smtClean="0"/>
              <a:t>, </a:t>
            </a:r>
            <a:r>
              <a:rPr lang="en-US" altLang="zh-TW" sz="1600" dirty="0" err="1" smtClean="0"/>
              <a:t>self.graduationyear</a:t>
            </a:r>
            <a:r>
              <a:rPr lang="en-US" altLang="zh-TW" sz="1600" dirty="0"/>
              <a:t>)</a:t>
            </a:r>
            <a:endParaRPr lang="en-US" altLang="zh-TW" sz="1600" dirty="0" smtClean="0"/>
          </a:p>
          <a:p>
            <a:r>
              <a:rPr lang="en-US" altLang="zh-TW" sz="1600" dirty="0" smtClean="0"/>
              <a:t>x </a:t>
            </a:r>
            <a:r>
              <a:rPr lang="en-US" altLang="zh-TW" sz="1600" dirty="0"/>
              <a:t>= </a:t>
            </a:r>
            <a:r>
              <a:rPr lang="en-US" altLang="zh-TW" sz="1600" dirty="0" smtClean="0"/>
              <a:t>Student("</a:t>
            </a:r>
            <a:r>
              <a:rPr lang="en-US" altLang="zh-TW" sz="1600" dirty="0"/>
              <a:t>John", "</a:t>
            </a:r>
            <a:r>
              <a:rPr lang="en-US" altLang="zh-TW" sz="1600" dirty="0" smtClean="0"/>
              <a:t>Doe", 2023)</a:t>
            </a:r>
            <a:endParaRPr lang="en-US" altLang="zh-TW" sz="1600" dirty="0"/>
          </a:p>
          <a:p>
            <a:r>
              <a:rPr lang="en-US" altLang="zh-TW" sz="1600" dirty="0" err="1"/>
              <a:t>x.printname</a:t>
            </a:r>
            <a:r>
              <a:rPr lang="en-US" altLang="zh-TW" sz="1600" dirty="0"/>
              <a:t>() </a:t>
            </a:r>
            <a:endParaRPr lang="en-US" altLang="zh-TW" sz="1600" dirty="0" smtClean="0"/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1142795" y="1700808"/>
            <a:ext cx="7081430" cy="144016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altLang="zh-TW" dirty="0" smtClean="0"/>
              <a:t>If we add </a:t>
            </a:r>
            <a:r>
              <a:rPr lang="en-US" altLang="zh-TW" dirty="0"/>
              <a:t>the __</a:t>
            </a:r>
            <a:r>
              <a:rPr lang="en-US" altLang="zh-TW" dirty="0" err="1"/>
              <a:t>init</a:t>
            </a:r>
            <a:r>
              <a:rPr lang="en-US" altLang="zh-TW" dirty="0"/>
              <a:t>__() function to the child class (instead of the pass keyword</a:t>
            </a:r>
            <a:r>
              <a:rPr lang="en-US" altLang="zh-TW" dirty="0" smtClean="0"/>
              <a:t>)</a:t>
            </a:r>
          </a:p>
          <a:p>
            <a:pPr lvl="1" algn="just"/>
            <a:r>
              <a:rPr lang="en-US" altLang="zh-TW" dirty="0" smtClean="0"/>
              <a:t>The </a:t>
            </a:r>
            <a:r>
              <a:rPr lang="en-US" altLang="zh-TW" dirty="0"/>
              <a:t>child class will no longer inherit the parent's __</a:t>
            </a:r>
            <a:r>
              <a:rPr lang="en-US" altLang="zh-TW" dirty="0" err="1"/>
              <a:t>init</a:t>
            </a:r>
            <a:r>
              <a:rPr lang="en-US" altLang="zh-TW" dirty="0"/>
              <a:t>__() </a:t>
            </a:r>
            <a:r>
              <a:rPr lang="en-US" altLang="zh-TW" dirty="0" smtClean="0"/>
              <a:t>function</a:t>
            </a:r>
          </a:p>
          <a:p>
            <a:pPr lvl="1" algn="just"/>
            <a:r>
              <a:rPr lang="en-US" altLang="zh-TW" dirty="0"/>
              <a:t>The child's __</a:t>
            </a:r>
            <a:r>
              <a:rPr lang="en-US" altLang="zh-TW" dirty="0" err="1"/>
              <a:t>init</a:t>
            </a:r>
            <a:r>
              <a:rPr lang="en-US" altLang="zh-TW" dirty="0"/>
              <a:t>__() function overrides the inheritance of the parent's __</a:t>
            </a:r>
            <a:r>
              <a:rPr lang="en-US" altLang="zh-TW" dirty="0" err="1"/>
              <a:t>init</a:t>
            </a:r>
            <a:r>
              <a:rPr lang="en-US" altLang="zh-TW" dirty="0"/>
              <a:t>__() function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825043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14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818760" y="2708920"/>
            <a:ext cx="7416824" cy="35394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sz="1600" dirty="0" smtClean="0"/>
              <a:t>class </a:t>
            </a:r>
            <a:r>
              <a:rPr lang="en-US" altLang="zh-TW" sz="1600" dirty="0" smtClean="0">
                <a:solidFill>
                  <a:srgbClr val="0000FF"/>
                </a:solidFill>
              </a:rPr>
              <a:t>Person</a:t>
            </a:r>
            <a:r>
              <a:rPr lang="en-US" altLang="zh-TW" sz="1600" dirty="0" smtClean="0"/>
              <a:t>():</a:t>
            </a:r>
          </a:p>
          <a:p>
            <a:r>
              <a:rPr lang="en-US" altLang="zh-TW" sz="1600" dirty="0" smtClean="0"/>
              <a:t>    </a:t>
            </a:r>
            <a:r>
              <a:rPr lang="en-US" altLang="zh-TW" sz="1600" dirty="0" err="1" smtClean="0"/>
              <a:t>def</a:t>
            </a:r>
            <a:r>
              <a:rPr lang="en-US" altLang="zh-TW" sz="1600" dirty="0" smtClean="0"/>
              <a:t> </a:t>
            </a:r>
            <a:r>
              <a:rPr lang="en-US" altLang="zh-TW" sz="1600" dirty="0" smtClean="0">
                <a:solidFill>
                  <a:srgbClr val="9900CC"/>
                </a:solidFill>
              </a:rPr>
              <a:t>__</a:t>
            </a:r>
            <a:r>
              <a:rPr lang="en-US" altLang="zh-TW" sz="1600" dirty="0" err="1" smtClean="0">
                <a:solidFill>
                  <a:srgbClr val="9900CC"/>
                </a:solidFill>
              </a:rPr>
              <a:t>init</a:t>
            </a:r>
            <a:r>
              <a:rPr lang="en-US" altLang="zh-TW" sz="1600" dirty="0" smtClean="0">
                <a:solidFill>
                  <a:srgbClr val="9900CC"/>
                </a:solidFill>
              </a:rPr>
              <a:t>__</a:t>
            </a:r>
            <a:r>
              <a:rPr lang="en-US" altLang="zh-TW" sz="1600" dirty="0"/>
              <a:t>(self, </a:t>
            </a:r>
            <a:r>
              <a:rPr lang="en-US" altLang="zh-TW" sz="1600" dirty="0" err="1"/>
              <a:t>fname</a:t>
            </a:r>
            <a:r>
              <a:rPr lang="en-US" altLang="zh-TW" sz="1600" dirty="0"/>
              <a:t>, </a:t>
            </a:r>
            <a:r>
              <a:rPr lang="en-US" altLang="zh-TW" sz="1600" dirty="0" err="1"/>
              <a:t>lname</a:t>
            </a:r>
            <a:r>
              <a:rPr lang="en-US" altLang="zh-TW" sz="1600" dirty="0"/>
              <a:t>):</a:t>
            </a:r>
            <a:endParaRPr lang="en-US" altLang="zh-TW" sz="1600" dirty="0" smtClean="0"/>
          </a:p>
          <a:p>
            <a:r>
              <a:rPr lang="en-US" altLang="zh-TW" sz="1600" dirty="0"/>
              <a:t>        </a:t>
            </a:r>
            <a:r>
              <a:rPr lang="en-US" altLang="zh-TW" sz="1600" dirty="0" err="1"/>
              <a:t>self.firstname</a:t>
            </a:r>
            <a:r>
              <a:rPr lang="en-US" altLang="zh-TW" sz="1600" dirty="0"/>
              <a:t> = </a:t>
            </a:r>
            <a:r>
              <a:rPr lang="en-US" altLang="zh-TW" sz="1600" dirty="0" err="1" smtClean="0"/>
              <a:t>fname</a:t>
            </a:r>
            <a:endParaRPr lang="en-US" altLang="zh-TW" sz="1600" dirty="0" smtClean="0"/>
          </a:p>
          <a:p>
            <a:r>
              <a:rPr lang="zh-TW" altLang="en-US" sz="1600" dirty="0"/>
              <a:t> </a:t>
            </a:r>
            <a:r>
              <a:rPr lang="zh-TW" altLang="en-US" sz="1600" dirty="0" smtClean="0"/>
              <a:t>       </a:t>
            </a:r>
            <a:r>
              <a:rPr lang="en-US" altLang="zh-TW" sz="1600" dirty="0" err="1"/>
              <a:t>self.lastname</a:t>
            </a:r>
            <a:r>
              <a:rPr lang="en-US" altLang="zh-TW" sz="1600" dirty="0"/>
              <a:t> = </a:t>
            </a:r>
            <a:r>
              <a:rPr lang="en-US" altLang="zh-TW" sz="1600" dirty="0" err="1"/>
              <a:t>lname</a:t>
            </a:r>
            <a:endParaRPr lang="en-US" altLang="zh-TW" sz="1600" dirty="0" smtClean="0"/>
          </a:p>
          <a:p>
            <a:r>
              <a:rPr lang="en-US" altLang="zh-TW" sz="1600" dirty="0" smtClean="0"/>
              <a:t>    </a:t>
            </a:r>
            <a:r>
              <a:rPr lang="en-US" altLang="zh-TW" sz="1600" dirty="0" err="1" smtClean="0"/>
              <a:t>def</a:t>
            </a:r>
            <a:r>
              <a:rPr lang="en-US" altLang="zh-TW" sz="1600" dirty="0" smtClean="0"/>
              <a:t> </a:t>
            </a:r>
            <a:r>
              <a:rPr lang="en-US" altLang="zh-TW" sz="1600" dirty="0" err="1" smtClean="0">
                <a:solidFill>
                  <a:srgbClr val="9900CC"/>
                </a:solidFill>
              </a:rPr>
              <a:t>printname</a:t>
            </a:r>
            <a:r>
              <a:rPr lang="en-US" altLang="zh-TW" sz="1600" dirty="0" smtClean="0">
                <a:solidFill>
                  <a:srgbClr val="9900CC"/>
                </a:solidFill>
              </a:rPr>
              <a:t> </a:t>
            </a:r>
            <a:r>
              <a:rPr lang="en-US" altLang="zh-TW" sz="1600" dirty="0" smtClean="0"/>
              <a:t>(self):</a:t>
            </a:r>
          </a:p>
          <a:p>
            <a:r>
              <a:rPr lang="en-US" altLang="zh-TW" sz="1600" dirty="0"/>
              <a:t>        print(</a:t>
            </a:r>
            <a:r>
              <a:rPr lang="en-US" altLang="zh-TW" sz="1600" dirty="0" err="1"/>
              <a:t>self.firstname</a:t>
            </a:r>
            <a:r>
              <a:rPr lang="en-US" altLang="zh-TW" sz="1600" dirty="0"/>
              <a:t>, </a:t>
            </a:r>
            <a:r>
              <a:rPr lang="en-US" altLang="zh-TW" sz="1600" dirty="0" err="1"/>
              <a:t>self.lastname</a:t>
            </a:r>
            <a:r>
              <a:rPr lang="en-US" altLang="zh-TW" sz="1600" dirty="0" smtClean="0"/>
              <a:t>)</a:t>
            </a:r>
            <a:endParaRPr lang="en-US" altLang="zh-TW" sz="1600" dirty="0" smtClean="0"/>
          </a:p>
          <a:p>
            <a:r>
              <a:rPr lang="en-US" altLang="zh-TW" sz="1600" dirty="0"/>
              <a:t>class </a:t>
            </a:r>
            <a:r>
              <a:rPr lang="en-US" altLang="zh-TW" sz="1600" dirty="0">
                <a:solidFill>
                  <a:srgbClr val="0000FF"/>
                </a:solidFill>
              </a:rPr>
              <a:t>Student </a:t>
            </a:r>
            <a:r>
              <a:rPr lang="en-US" altLang="zh-TW" sz="1600" dirty="0"/>
              <a:t>(Person):</a:t>
            </a:r>
          </a:p>
          <a:p>
            <a:r>
              <a:rPr lang="en-US" altLang="zh-TW" sz="1600" dirty="0">
                <a:solidFill>
                  <a:srgbClr val="FF0000"/>
                </a:solidFill>
              </a:rPr>
              <a:t>    </a:t>
            </a:r>
            <a:r>
              <a:rPr lang="en-US" altLang="zh-TW" sz="1600" dirty="0" err="1">
                <a:solidFill>
                  <a:schemeClr val="tx1"/>
                </a:solidFill>
              </a:rPr>
              <a:t>def</a:t>
            </a:r>
            <a:r>
              <a:rPr lang="en-US" altLang="zh-TW" sz="1600" dirty="0">
                <a:solidFill>
                  <a:srgbClr val="FF0000"/>
                </a:solidFill>
              </a:rPr>
              <a:t> </a:t>
            </a:r>
            <a:r>
              <a:rPr lang="en-US" altLang="zh-TW" sz="1600" dirty="0">
                <a:solidFill>
                  <a:srgbClr val="9900FF"/>
                </a:solidFill>
              </a:rPr>
              <a:t>__</a:t>
            </a:r>
            <a:r>
              <a:rPr lang="en-US" altLang="zh-TW" sz="1600" dirty="0" err="1">
                <a:solidFill>
                  <a:srgbClr val="9900FF"/>
                </a:solidFill>
              </a:rPr>
              <a:t>init</a:t>
            </a:r>
            <a:r>
              <a:rPr lang="en-US" altLang="zh-TW" sz="1600" dirty="0">
                <a:solidFill>
                  <a:srgbClr val="9900FF"/>
                </a:solidFill>
              </a:rPr>
              <a:t>__</a:t>
            </a:r>
            <a:r>
              <a:rPr lang="en-US" altLang="zh-TW" sz="1600" dirty="0">
                <a:solidFill>
                  <a:schemeClr val="tx1"/>
                </a:solidFill>
              </a:rPr>
              <a:t>(self, </a:t>
            </a:r>
            <a:r>
              <a:rPr lang="en-US" altLang="zh-TW" sz="1600" dirty="0" err="1">
                <a:solidFill>
                  <a:schemeClr val="tx1"/>
                </a:solidFill>
              </a:rPr>
              <a:t>fname</a:t>
            </a:r>
            <a:r>
              <a:rPr lang="en-US" altLang="zh-TW" sz="1600" dirty="0">
                <a:solidFill>
                  <a:schemeClr val="tx1"/>
                </a:solidFill>
              </a:rPr>
              <a:t>, </a:t>
            </a:r>
            <a:r>
              <a:rPr lang="en-US" altLang="zh-TW" sz="1600" dirty="0" err="1" smtClean="0">
                <a:solidFill>
                  <a:schemeClr val="tx1"/>
                </a:solidFill>
              </a:rPr>
              <a:t>lname</a:t>
            </a:r>
            <a:r>
              <a:rPr lang="en-US" altLang="zh-TW" sz="1600" dirty="0" smtClean="0">
                <a:solidFill>
                  <a:schemeClr val="tx1"/>
                </a:solidFill>
              </a:rPr>
              <a:t>, </a:t>
            </a:r>
            <a:r>
              <a:rPr lang="en-US" altLang="zh-TW" sz="1600" dirty="0" err="1" smtClean="0">
                <a:solidFill>
                  <a:schemeClr val="tx1"/>
                </a:solidFill>
              </a:rPr>
              <a:t>gyear</a:t>
            </a:r>
            <a:r>
              <a:rPr lang="en-US" altLang="zh-TW" sz="1600" dirty="0" smtClean="0">
                <a:solidFill>
                  <a:schemeClr val="tx1"/>
                </a:solidFill>
              </a:rPr>
              <a:t>):</a:t>
            </a:r>
          </a:p>
          <a:p>
            <a:r>
              <a:rPr lang="zh-TW" altLang="en-US" sz="1600" b="1" dirty="0">
                <a:solidFill>
                  <a:srgbClr val="0000FF"/>
                </a:solidFill>
              </a:rPr>
              <a:t> </a:t>
            </a:r>
            <a:r>
              <a:rPr lang="zh-TW" altLang="en-US" sz="1600" b="1" dirty="0" smtClean="0">
                <a:solidFill>
                  <a:srgbClr val="0000FF"/>
                </a:solidFill>
              </a:rPr>
              <a:t>       </a:t>
            </a:r>
            <a:r>
              <a:rPr lang="en-US" altLang="zh-TW" sz="1600" b="1" dirty="0">
                <a:solidFill>
                  <a:srgbClr val="0000FF"/>
                </a:solidFill>
              </a:rPr>
              <a:t> </a:t>
            </a:r>
            <a:r>
              <a:rPr lang="en-US" altLang="zh-TW" sz="1600" b="1" dirty="0" smtClean="0">
                <a:solidFill>
                  <a:schemeClr val="tx1"/>
                </a:solidFill>
              </a:rPr>
              <a:t>super().__</a:t>
            </a:r>
            <a:r>
              <a:rPr lang="en-US" altLang="zh-TW" sz="1600" b="1" dirty="0" err="1">
                <a:solidFill>
                  <a:schemeClr val="tx1"/>
                </a:solidFill>
              </a:rPr>
              <a:t>init</a:t>
            </a:r>
            <a:r>
              <a:rPr lang="en-US" altLang="zh-TW" sz="1600" b="1" dirty="0" smtClean="0">
                <a:solidFill>
                  <a:schemeClr val="tx1"/>
                </a:solidFill>
              </a:rPr>
              <a:t>__(</a:t>
            </a:r>
            <a:r>
              <a:rPr lang="en-US" altLang="zh-TW" sz="1600" b="1" dirty="0" err="1" smtClean="0">
                <a:solidFill>
                  <a:schemeClr val="tx1"/>
                </a:solidFill>
              </a:rPr>
              <a:t>fname</a:t>
            </a:r>
            <a:r>
              <a:rPr lang="en-US" altLang="zh-TW" sz="1600" b="1" dirty="0">
                <a:solidFill>
                  <a:schemeClr val="tx1"/>
                </a:solidFill>
              </a:rPr>
              <a:t>, </a:t>
            </a:r>
            <a:r>
              <a:rPr lang="en-US" altLang="zh-TW" sz="1600" b="1" dirty="0" err="1">
                <a:solidFill>
                  <a:schemeClr val="tx1"/>
                </a:solidFill>
              </a:rPr>
              <a:t>lname</a:t>
            </a:r>
            <a:r>
              <a:rPr lang="en-US" altLang="zh-TW" sz="1600" b="1" dirty="0">
                <a:solidFill>
                  <a:schemeClr val="tx1"/>
                </a:solidFill>
              </a:rPr>
              <a:t>) </a:t>
            </a:r>
            <a:endParaRPr lang="en-US" altLang="zh-TW" sz="1600" b="1" dirty="0" smtClean="0">
              <a:solidFill>
                <a:schemeClr val="tx1"/>
              </a:solidFill>
            </a:endParaRPr>
          </a:p>
          <a:p>
            <a:r>
              <a:rPr lang="en-US" altLang="zh-TW" sz="1600" b="1" dirty="0">
                <a:solidFill>
                  <a:schemeClr val="tx1"/>
                </a:solidFill>
              </a:rPr>
              <a:t> </a:t>
            </a:r>
            <a:r>
              <a:rPr lang="en-US" altLang="zh-TW" sz="1600" b="1" dirty="0" smtClean="0">
                <a:solidFill>
                  <a:schemeClr val="tx1"/>
                </a:solidFill>
              </a:rPr>
              <a:t>        </a:t>
            </a:r>
            <a:r>
              <a:rPr lang="en-US" altLang="zh-TW" sz="1600" dirty="0" err="1" smtClean="0">
                <a:solidFill>
                  <a:schemeClr val="tx1"/>
                </a:solidFill>
              </a:rPr>
              <a:t>self.graduationyear</a:t>
            </a:r>
            <a:r>
              <a:rPr lang="en-US" altLang="zh-TW" sz="1600" dirty="0" smtClean="0">
                <a:solidFill>
                  <a:schemeClr val="tx1"/>
                </a:solidFill>
              </a:rPr>
              <a:t> </a:t>
            </a:r>
            <a:r>
              <a:rPr lang="en-US" altLang="zh-TW" sz="1600" dirty="0" smtClean="0">
                <a:solidFill>
                  <a:schemeClr val="tx1"/>
                </a:solidFill>
              </a:rPr>
              <a:t>= </a:t>
            </a:r>
            <a:r>
              <a:rPr lang="en-US" altLang="zh-TW" sz="1600" dirty="0" err="1" smtClean="0">
                <a:solidFill>
                  <a:schemeClr val="tx1"/>
                </a:solidFill>
              </a:rPr>
              <a:t>gyear</a:t>
            </a:r>
            <a:endParaRPr lang="en-US" altLang="zh-TW" sz="1600" dirty="0" smtClean="0">
              <a:solidFill>
                <a:schemeClr val="tx1"/>
              </a:solidFill>
            </a:endParaRPr>
          </a:p>
          <a:p>
            <a:r>
              <a:rPr lang="en-US" altLang="zh-TW" sz="1600" dirty="0"/>
              <a:t> </a:t>
            </a:r>
            <a:r>
              <a:rPr lang="en-US" altLang="zh-TW" sz="1600" dirty="0" smtClean="0"/>
              <a:t>  </a:t>
            </a:r>
            <a:r>
              <a:rPr lang="en-US" altLang="zh-TW" sz="1600" dirty="0" err="1" smtClean="0"/>
              <a:t>def</a:t>
            </a:r>
            <a:r>
              <a:rPr lang="en-US" altLang="zh-TW" sz="1600" dirty="0" smtClean="0"/>
              <a:t> </a:t>
            </a:r>
            <a:r>
              <a:rPr lang="en-US" altLang="zh-TW" sz="1600" dirty="0" err="1">
                <a:solidFill>
                  <a:srgbClr val="9900CC"/>
                </a:solidFill>
              </a:rPr>
              <a:t>printname</a:t>
            </a:r>
            <a:r>
              <a:rPr lang="en-US" altLang="zh-TW" sz="1600" dirty="0">
                <a:solidFill>
                  <a:srgbClr val="9900CC"/>
                </a:solidFill>
              </a:rPr>
              <a:t> </a:t>
            </a:r>
            <a:r>
              <a:rPr lang="en-US" altLang="zh-TW" sz="1600" dirty="0"/>
              <a:t>(self):</a:t>
            </a:r>
          </a:p>
          <a:p>
            <a:r>
              <a:rPr lang="en-US" altLang="zh-TW" sz="1600" dirty="0"/>
              <a:t>        print(</a:t>
            </a:r>
            <a:r>
              <a:rPr lang="en-US" altLang="zh-TW" sz="1600" dirty="0" err="1"/>
              <a:t>self.firstname</a:t>
            </a:r>
            <a:r>
              <a:rPr lang="en-US" altLang="zh-TW" sz="1600" dirty="0"/>
              <a:t>, </a:t>
            </a:r>
            <a:r>
              <a:rPr lang="en-US" altLang="zh-TW" sz="1600" dirty="0" err="1" smtClean="0"/>
              <a:t>self.lastname</a:t>
            </a:r>
            <a:r>
              <a:rPr lang="en-US" altLang="zh-TW" sz="1600" dirty="0" smtClean="0"/>
              <a:t>, </a:t>
            </a:r>
            <a:r>
              <a:rPr lang="en-US" altLang="zh-TW" sz="1600" dirty="0" err="1" smtClean="0"/>
              <a:t>self.graduationyear</a:t>
            </a:r>
            <a:r>
              <a:rPr lang="en-US" altLang="zh-TW" sz="1600" dirty="0"/>
              <a:t>)</a:t>
            </a:r>
            <a:endParaRPr lang="en-US" altLang="zh-TW" sz="1600" dirty="0" smtClean="0"/>
          </a:p>
          <a:p>
            <a:r>
              <a:rPr lang="en-US" altLang="zh-TW" sz="1600" dirty="0" smtClean="0"/>
              <a:t>x </a:t>
            </a:r>
            <a:r>
              <a:rPr lang="en-US" altLang="zh-TW" sz="1600" dirty="0"/>
              <a:t>= </a:t>
            </a:r>
            <a:r>
              <a:rPr lang="en-US" altLang="zh-TW" sz="1600" dirty="0" smtClean="0"/>
              <a:t>Student("</a:t>
            </a:r>
            <a:r>
              <a:rPr lang="en-US" altLang="zh-TW" sz="1600" dirty="0"/>
              <a:t>John", "</a:t>
            </a:r>
            <a:r>
              <a:rPr lang="en-US" altLang="zh-TW" sz="1600" dirty="0" smtClean="0"/>
              <a:t>Doe", 2023)</a:t>
            </a:r>
            <a:endParaRPr lang="en-US" altLang="zh-TW" sz="1600" dirty="0"/>
          </a:p>
          <a:p>
            <a:r>
              <a:rPr lang="en-US" altLang="zh-TW" sz="1600" dirty="0" err="1"/>
              <a:t>x.printname</a:t>
            </a:r>
            <a:r>
              <a:rPr lang="en-US" altLang="zh-TW" sz="1600" dirty="0"/>
              <a:t>() </a:t>
            </a:r>
            <a:endParaRPr lang="en-US" altLang="zh-TW" sz="1600" dirty="0" smtClean="0"/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1142795" y="1700808"/>
            <a:ext cx="7081430" cy="1440160"/>
          </a:xfrm>
        </p:spPr>
        <p:txBody>
          <a:bodyPr>
            <a:normAutofit/>
          </a:bodyPr>
          <a:lstStyle/>
          <a:p>
            <a:pPr algn="just"/>
            <a:r>
              <a:rPr lang="en-US" altLang="zh-TW" dirty="0"/>
              <a:t>By using the super() function, you do not have to use the name of the parent </a:t>
            </a:r>
            <a:r>
              <a:rPr lang="en-US" altLang="zh-TW" dirty="0" smtClean="0"/>
              <a:t>element</a:t>
            </a:r>
          </a:p>
        </p:txBody>
      </p:sp>
    </p:spTree>
    <p:extLst>
      <p:ext uri="{BB962C8B-B14F-4D97-AF65-F5344CB8AC3E}">
        <p14:creationId xmlns:p14="http://schemas.microsoft.com/office/powerpoint/2010/main" val="4172727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Another Example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15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2051720" y="2048652"/>
            <a:ext cx="4788024" cy="37856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sz="1600" dirty="0" smtClean="0"/>
              <a:t>class </a:t>
            </a:r>
            <a:r>
              <a:rPr lang="en-US" altLang="zh-TW" sz="1600" dirty="0" smtClean="0">
                <a:solidFill>
                  <a:srgbClr val="0000FF"/>
                </a:solidFill>
              </a:rPr>
              <a:t>Person</a:t>
            </a:r>
            <a:r>
              <a:rPr lang="en-US" altLang="zh-TW" sz="1600" dirty="0" smtClean="0"/>
              <a:t>():</a:t>
            </a:r>
          </a:p>
          <a:p>
            <a:r>
              <a:rPr lang="en-US" altLang="zh-TW" sz="1600" dirty="0" smtClean="0"/>
              <a:t>    def </a:t>
            </a:r>
            <a:r>
              <a:rPr lang="en-US" altLang="zh-TW" sz="1600" dirty="0" smtClean="0">
                <a:solidFill>
                  <a:srgbClr val="9900CC"/>
                </a:solidFill>
              </a:rPr>
              <a:t>__init__</a:t>
            </a:r>
            <a:r>
              <a:rPr lang="en-US" altLang="zh-TW" sz="1600" dirty="0" smtClean="0"/>
              <a:t>(self, name):</a:t>
            </a:r>
          </a:p>
          <a:p>
            <a:r>
              <a:rPr lang="en-US" altLang="zh-TW" sz="1600" dirty="0" smtClean="0"/>
              <a:t>        self.name = name</a:t>
            </a:r>
          </a:p>
          <a:p>
            <a:r>
              <a:rPr lang="en-US" altLang="zh-TW" sz="1600" dirty="0" smtClean="0"/>
              <a:t>    def </a:t>
            </a:r>
            <a:r>
              <a:rPr lang="en-US" altLang="zh-TW" sz="1600" dirty="0" smtClean="0">
                <a:solidFill>
                  <a:srgbClr val="9900CC"/>
                </a:solidFill>
              </a:rPr>
              <a:t>Hello</a:t>
            </a:r>
            <a:r>
              <a:rPr lang="en-US" altLang="zh-TW" sz="1600" dirty="0" smtClean="0"/>
              <a:t>(self):</a:t>
            </a:r>
          </a:p>
          <a:p>
            <a:r>
              <a:rPr lang="en-US" altLang="zh-TW" sz="1600" dirty="0" smtClean="0"/>
              <a:t>        </a:t>
            </a:r>
            <a:r>
              <a:rPr lang="en-US" altLang="zh-TW" sz="1600" dirty="0" smtClean="0">
                <a:solidFill>
                  <a:srgbClr val="C00000"/>
                </a:solidFill>
              </a:rPr>
              <a:t>print</a:t>
            </a:r>
            <a:r>
              <a:rPr lang="en-US" altLang="zh-TW" sz="1600" dirty="0" smtClean="0"/>
              <a:t>(self.name + ': Hello.')</a:t>
            </a:r>
          </a:p>
          <a:p>
            <a:r>
              <a:rPr lang="en-US" altLang="zh-TW" sz="1600" dirty="0" smtClean="0"/>
              <a:t>class </a:t>
            </a:r>
            <a:r>
              <a:rPr lang="en-US" altLang="zh-TW" sz="1600" dirty="0" smtClean="0">
                <a:solidFill>
                  <a:srgbClr val="0000FF"/>
                </a:solidFill>
              </a:rPr>
              <a:t>Student</a:t>
            </a:r>
            <a:r>
              <a:rPr lang="en-US" altLang="zh-TW" sz="1600" dirty="0" smtClean="0"/>
              <a:t>(</a:t>
            </a:r>
            <a:r>
              <a:rPr lang="en-US" altLang="zh-TW" sz="1600" dirty="0" smtClean="0">
                <a:solidFill>
                  <a:srgbClr val="002060"/>
                </a:solidFill>
              </a:rPr>
              <a:t>Person</a:t>
            </a:r>
            <a:r>
              <a:rPr lang="en-US" altLang="zh-TW" sz="1600" dirty="0" smtClean="0"/>
              <a:t>):</a:t>
            </a:r>
          </a:p>
          <a:p>
            <a:r>
              <a:rPr lang="en-US" altLang="zh-TW" sz="1600" dirty="0" smtClean="0"/>
              <a:t>    def </a:t>
            </a:r>
            <a:r>
              <a:rPr lang="en-US" altLang="zh-TW" sz="1600" dirty="0" smtClean="0">
                <a:solidFill>
                  <a:srgbClr val="9900CC"/>
                </a:solidFill>
              </a:rPr>
              <a:t>__init__</a:t>
            </a:r>
            <a:r>
              <a:rPr lang="en-US" altLang="zh-TW" sz="1600" dirty="0" smtClean="0">
                <a:solidFill>
                  <a:schemeClr val="tx1"/>
                </a:solidFill>
              </a:rPr>
              <a:t>(</a:t>
            </a:r>
            <a:r>
              <a:rPr lang="en-US" altLang="zh-TW" sz="1600" dirty="0" smtClean="0"/>
              <a:t>self, name, </a:t>
            </a:r>
            <a:r>
              <a:rPr lang="en-US" altLang="zh-TW" sz="1600" dirty="0" err="1" smtClean="0"/>
              <a:t>sid</a:t>
            </a:r>
            <a:r>
              <a:rPr lang="en-US" altLang="zh-TW" sz="1600" dirty="0" smtClean="0"/>
              <a:t>):</a:t>
            </a:r>
          </a:p>
          <a:p>
            <a:r>
              <a:rPr lang="en-US" altLang="zh-TW" sz="1600" dirty="0" smtClean="0"/>
              <a:t>        </a:t>
            </a:r>
            <a:r>
              <a:rPr lang="en-US" altLang="zh-TW" sz="1600" dirty="0" smtClean="0">
                <a:solidFill>
                  <a:schemeClr val="accent4">
                    <a:lumMod val="75000"/>
                  </a:schemeClr>
                </a:solidFill>
              </a:rPr>
              <a:t>super()</a:t>
            </a:r>
            <a:r>
              <a:rPr lang="en-US" altLang="zh-TW" sz="1600" dirty="0" smtClean="0"/>
              <a:t>.__init__(name)</a:t>
            </a:r>
          </a:p>
          <a:p>
            <a:r>
              <a:rPr lang="en-US" altLang="zh-TW" sz="1600" dirty="0" smtClean="0"/>
              <a:t>        self.id = </a:t>
            </a:r>
            <a:r>
              <a:rPr lang="en-US" altLang="zh-TW" sz="1600" dirty="0" err="1" smtClean="0"/>
              <a:t>sid</a:t>
            </a:r>
            <a:endParaRPr lang="en-US" altLang="zh-TW" sz="1600" dirty="0" smtClean="0"/>
          </a:p>
          <a:p>
            <a:r>
              <a:rPr lang="en-US" altLang="zh-TW" sz="1600" dirty="0" smtClean="0"/>
              <a:t>    def </a:t>
            </a:r>
            <a:r>
              <a:rPr lang="en-US" altLang="zh-TW" sz="1600" dirty="0" smtClean="0">
                <a:solidFill>
                  <a:srgbClr val="9900CC"/>
                </a:solidFill>
              </a:rPr>
              <a:t>Hello</a:t>
            </a:r>
            <a:r>
              <a:rPr lang="en-US" altLang="zh-TW" sz="1600" dirty="0" smtClean="0"/>
              <a:t>(self):</a:t>
            </a:r>
          </a:p>
          <a:p>
            <a:r>
              <a:rPr lang="en-US" altLang="zh-TW" sz="1600" dirty="0" smtClean="0"/>
              <a:t>        </a:t>
            </a:r>
            <a:r>
              <a:rPr lang="en-US" altLang="zh-TW" sz="1600" dirty="0" smtClean="0">
                <a:solidFill>
                  <a:schemeClr val="accent4">
                    <a:lumMod val="75000"/>
                  </a:schemeClr>
                </a:solidFill>
              </a:rPr>
              <a:t>super()</a:t>
            </a:r>
            <a:r>
              <a:rPr lang="en-US" altLang="zh-TW" sz="1600" dirty="0" smtClean="0"/>
              <a:t>.Hello()</a:t>
            </a:r>
          </a:p>
          <a:p>
            <a:r>
              <a:rPr lang="en-US" altLang="zh-TW" sz="1600" dirty="0" smtClean="0"/>
              <a:t>        </a:t>
            </a:r>
            <a:r>
              <a:rPr lang="en-US" altLang="zh-TW" sz="1600" dirty="0" smtClean="0">
                <a:solidFill>
                  <a:srgbClr val="C00000"/>
                </a:solidFill>
              </a:rPr>
              <a:t>print</a:t>
            </a:r>
            <a:r>
              <a:rPr lang="en-US" altLang="zh-TW" sz="1600" dirty="0" smtClean="0"/>
              <a:t>(self.name + ': I am a student.')</a:t>
            </a:r>
          </a:p>
          <a:p>
            <a:r>
              <a:rPr lang="en-US" altLang="zh-TW" sz="1600" dirty="0" smtClean="0"/>
              <a:t>        </a:t>
            </a:r>
            <a:r>
              <a:rPr lang="en-US" altLang="zh-TW" sz="1600" dirty="0" smtClean="0">
                <a:solidFill>
                  <a:srgbClr val="C00000"/>
                </a:solidFill>
              </a:rPr>
              <a:t>print</a:t>
            </a:r>
            <a:r>
              <a:rPr lang="en-US" altLang="zh-TW" sz="1600" dirty="0" smtClean="0"/>
              <a:t>(self.name + ': My ID is ' + </a:t>
            </a:r>
            <a:r>
              <a:rPr lang="en-US" altLang="zh-TW" sz="1600" dirty="0" err="1" smtClean="0"/>
              <a:t>str</a:t>
            </a:r>
            <a:r>
              <a:rPr lang="en-US" altLang="zh-TW" sz="1600" dirty="0" smtClean="0"/>
              <a:t>(self.id) + '.')</a:t>
            </a:r>
          </a:p>
          <a:p>
            <a:r>
              <a:rPr lang="en-US" altLang="zh-TW" sz="1600" dirty="0" smtClean="0"/>
              <a:t>person1 = Student('Andy' , 102)</a:t>
            </a:r>
          </a:p>
          <a:p>
            <a:r>
              <a:rPr lang="en-US" altLang="zh-TW" sz="1600" dirty="0" smtClean="0"/>
              <a:t>person1.</a:t>
            </a:r>
            <a:r>
              <a:rPr lang="en-US" altLang="zh-TW" sz="1600" dirty="0" smtClean="0">
                <a:solidFill>
                  <a:srgbClr val="9900CC"/>
                </a:solidFill>
              </a:rPr>
              <a:t>Hello</a:t>
            </a:r>
            <a:r>
              <a:rPr lang="en-US" altLang="zh-TW" sz="1600" dirty="0" smtClean="0"/>
              <a:t>()</a:t>
            </a:r>
            <a:endParaRPr lang="zh-TW" altLang="en-US" sz="1600" dirty="0"/>
          </a:p>
        </p:txBody>
      </p:sp>
      <p:pic>
        <p:nvPicPr>
          <p:cNvPr id="1026" name="Picture 2" descr="C:\Users\SHWang\Desktop\高應\碩士\Python\ppt\上課檔案\resources\15_example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81228" y="5326343"/>
            <a:ext cx="1714500" cy="466725"/>
          </a:xfrm>
          <a:prstGeom prst="rect">
            <a:avLst/>
          </a:prstGeom>
          <a:noFill/>
          <a:ln>
            <a:solidFill>
              <a:schemeClr val="accent4">
                <a:lumMod val="50000"/>
              </a:schemeClr>
            </a:solidFill>
          </a:ln>
        </p:spPr>
      </p:pic>
      <p:cxnSp>
        <p:nvCxnSpPr>
          <p:cNvPr id="8" name="直線單箭頭接點 7"/>
          <p:cNvCxnSpPr/>
          <p:nvPr/>
        </p:nvCxnSpPr>
        <p:spPr>
          <a:xfrm>
            <a:off x="3455368" y="5649052"/>
            <a:ext cx="1440160" cy="0"/>
          </a:xfrm>
          <a:prstGeom prst="straightConnector1">
            <a:avLst/>
          </a:prstGeom>
          <a:ln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群組 15"/>
          <p:cNvGrpSpPr/>
          <p:nvPr/>
        </p:nvGrpSpPr>
        <p:grpSpPr>
          <a:xfrm>
            <a:off x="1727176" y="2480700"/>
            <a:ext cx="792088" cy="1512168"/>
            <a:chOff x="1475656" y="3429000"/>
            <a:chExt cx="792088" cy="1512168"/>
          </a:xfrm>
        </p:grpSpPr>
        <p:cxnSp>
          <p:nvCxnSpPr>
            <p:cNvPr id="10" name="直線接點 9"/>
            <p:cNvCxnSpPr/>
            <p:nvPr/>
          </p:nvCxnSpPr>
          <p:spPr>
            <a:xfrm flipH="1">
              <a:off x="1475656" y="4941168"/>
              <a:ext cx="792088" cy="0"/>
            </a:xfrm>
            <a:prstGeom prst="line">
              <a:avLst/>
            </a:prstGeom>
            <a:ln/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2" name="直線接點 11"/>
            <p:cNvCxnSpPr/>
            <p:nvPr/>
          </p:nvCxnSpPr>
          <p:spPr>
            <a:xfrm flipV="1">
              <a:off x="1475656" y="3429000"/>
              <a:ext cx="0" cy="1512168"/>
            </a:xfrm>
            <a:prstGeom prst="line">
              <a:avLst/>
            </a:prstGeom>
            <a:ln/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4" name="直線單箭頭接點 13"/>
            <p:cNvCxnSpPr/>
            <p:nvPr/>
          </p:nvCxnSpPr>
          <p:spPr>
            <a:xfrm>
              <a:off x="1475656" y="3429000"/>
              <a:ext cx="57606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  <p:grpSp>
        <p:nvGrpSpPr>
          <p:cNvPr id="17" name="群組 16"/>
          <p:cNvGrpSpPr/>
          <p:nvPr/>
        </p:nvGrpSpPr>
        <p:grpSpPr>
          <a:xfrm flipH="1">
            <a:off x="3599383" y="2984756"/>
            <a:ext cx="1584177" cy="1728192"/>
            <a:chOff x="1475656" y="3429000"/>
            <a:chExt cx="917155" cy="1512168"/>
          </a:xfrm>
        </p:grpSpPr>
        <p:cxnSp>
          <p:nvCxnSpPr>
            <p:cNvPr id="18" name="直線接點 17"/>
            <p:cNvCxnSpPr/>
            <p:nvPr/>
          </p:nvCxnSpPr>
          <p:spPr>
            <a:xfrm flipH="1">
              <a:off x="1475656" y="4941168"/>
              <a:ext cx="792088" cy="0"/>
            </a:xfrm>
            <a:prstGeom prst="line">
              <a:avLst/>
            </a:prstGeom>
            <a:ln/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9" name="直線接點 18"/>
            <p:cNvCxnSpPr/>
            <p:nvPr/>
          </p:nvCxnSpPr>
          <p:spPr>
            <a:xfrm flipV="1">
              <a:off x="1475656" y="3429000"/>
              <a:ext cx="0" cy="1512168"/>
            </a:xfrm>
            <a:prstGeom prst="line">
              <a:avLst/>
            </a:prstGeom>
            <a:ln/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0" name="直線單箭頭接點 19"/>
            <p:cNvCxnSpPr/>
            <p:nvPr/>
          </p:nvCxnSpPr>
          <p:spPr>
            <a:xfrm>
              <a:off x="1475656" y="3429000"/>
              <a:ext cx="917155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Multiple </a:t>
            </a:r>
            <a:r>
              <a:rPr lang="en-US" altLang="zh-TW" dirty="0" smtClean="0"/>
              <a:t>Inheritance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63040" y="2119257"/>
            <a:ext cx="6597228" cy="405502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altLang="zh-TW" dirty="0"/>
              <a:t>Python supports a form of multiple </a:t>
            </a:r>
            <a:r>
              <a:rPr lang="en-US" altLang="zh-TW" dirty="0" smtClean="0"/>
              <a:t>inheritance</a:t>
            </a:r>
          </a:p>
          <a:p>
            <a:pPr algn="just"/>
            <a:r>
              <a:rPr lang="en-US" altLang="zh-TW" dirty="0"/>
              <a:t>A class definition with multiple base classes looks like </a:t>
            </a:r>
            <a:r>
              <a:rPr lang="en-US" altLang="zh-TW" dirty="0" smtClean="0"/>
              <a:t>this:</a:t>
            </a:r>
          </a:p>
          <a:p>
            <a:pPr algn="just"/>
            <a:endParaRPr lang="en-US" altLang="zh-TW" dirty="0"/>
          </a:p>
          <a:p>
            <a:pPr algn="just"/>
            <a:endParaRPr lang="en-US" altLang="zh-TW" dirty="0" smtClean="0"/>
          </a:p>
          <a:p>
            <a:pPr algn="just"/>
            <a:endParaRPr lang="en-US" altLang="zh-TW" dirty="0"/>
          </a:p>
          <a:p>
            <a:pPr algn="just"/>
            <a:r>
              <a:rPr lang="en-US" altLang="zh-TW" dirty="0"/>
              <a:t>For most purposes, in the simplest cases, you can think of the search for attributes inherited from a parent class as depth-first, left-to-right, not searching twice in the same class where there is an overlap in the </a:t>
            </a:r>
            <a:r>
              <a:rPr lang="en-US" altLang="zh-TW" dirty="0" smtClean="0"/>
              <a:t>hierarchy</a:t>
            </a:r>
          </a:p>
          <a:p>
            <a:pPr lvl="1" algn="just"/>
            <a:r>
              <a:rPr lang="en-US" altLang="zh-TW" dirty="0" smtClean="0"/>
              <a:t>If </a:t>
            </a:r>
            <a:r>
              <a:rPr lang="en-US" altLang="zh-TW" dirty="0"/>
              <a:t>an attribute is not found in </a:t>
            </a:r>
            <a:r>
              <a:rPr lang="en-US" altLang="zh-TW" dirty="0" err="1"/>
              <a:t>DerivedClassName</a:t>
            </a:r>
            <a:r>
              <a:rPr lang="en-US" altLang="zh-TW" dirty="0"/>
              <a:t>, it is searched for in Base1, then (recursively) in the base classes of Base1, and if it was not found there, it was searched for in Base2, and so on.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16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2439109" y="2780928"/>
            <a:ext cx="5508104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sz="1600" dirty="0" smtClean="0"/>
              <a:t>class </a:t>
            </a:r>
            <a:r>
              <a:rPr lang="en-US" altLang="zh-TW" sz="1600" dirty="0" err="1" smtClean="0">
                <a:solidFill>
                  <a:srgbClr val="0000FF"/>
                </a:solidFill>
              </a:rPr>
              <a:t>DerivedClassName</a:t>
            </a:r>
            <a:r>
              <a:rPr lang="en-US" altLang="zh-TW" sz="1600" dirty="0"/>
              <a:t>(Base1, Base2, Base3)</a:t>
            </a:r>
            <a:r>
              <a:rPr lang="en-US" altLang="zh-TW" sz="1600" dirty="0" smtClean="0">
                <a:solidFill>
                  <a:srgbClr val="0000FF"/>
                </a:solidFill>
              </a:rPr>
              <a:t> </a:t>
            </a:r>
            <a:r>
              <a:rPr lang="en-US" altLang="zh-TW" sz="1600" dirty="0" smtClean="0"/>
              <a:t>:</a:t>
            </a:r>
            <a:endParaRPr lang="en-US" altLang="zh-TW" sz="1600" dirty="0" smtClean="0"/>
          </a:p>
          <a:p>
            <a:r>
              <a:rPr lang="en-US" altLang="zh-TW" sz="1600" dirty="0"/>
              <a:t> </a:t>
            </a:r>
            <a:r>
              <a:rPr lang="en-US" altLang="zh-TW" sz="1600" dirty="0" smtClean="0"/>
              <a:t>   </a:t>
            </a:r>
            <a:r>
              <a:rPr lang="en-US" altLang="zh-TW" sz="1600" dirty="0" smtClean="0">
                <a:solidFill>
                  <a:srgbClr val="FF0000"/>
                </a:solidFill>
              </a:rPr>
              <a:t>&lt;</a:t>
            </a:r>
            <a:r>
              <a:rPr lang="en-US" altLang="zh-TW" sz="1600" dirty="0">
                <a:solidFill>
                  <a:srgbClr val="FF0000"/>
                </a:solidFill>
              </a:rPr>
              <a:t>statement-1&gt;</a:t>
            </a:r>
          </a:p>
          <a:p>
            <a:r>
              <a:rPr lang="zh-TW" altLang="en-US" sz="1600" dirty="0">
                <a:solidFill>
                  <a:srgbClr val="00B050"/>
                </a:solidFill>
              </a:rPr>
              <a:t>    </a:t>
            </a:r>
            <a:r>
              <a:rPr lang="en-US" altLang="zh-TW" sz="1600" dirty="0">
                <a:solidFill>
                  <a:srgbClr val="FF0000"/>
                </a:solidFill>
              </a:rPr>
              <a:t>…</a:t>
            </a:r>
            <a:endParaRPr lang="en-US" altLang="zh-TW" sz="1600" dirty="0">
              <a:solidFill>
                <a:srgbClr val="00B050"/>
              </a:solidFill>
            </a:endParaRPr>
          </a:p>
          <a:p>
            <a:r>
              <a:rPr lang="zh-TW" altLang="en-US" sz="1600" dirty="0">
                <a:solidFill>
                  <a:srgbClr val="00B050"/>
                </a:solidFill>
              </a:rPr>
              <a:t>    </a:t>
            </a:r>
            <a:r>
              <a:rPr lang="en-US" altLang="zh-TW" sz="1600" dirty="0">
                <a:solidFill>
                  <a:srgbClr val="FF0000"/>
                </a:solidFill>
              </a:rPr>
              <a:t>&lt;statement-N</a:t>
            </a:r>
            <a:r>
              <a:rPr lang="en-US" altLang="zh-TW" sz="1600" dirty="0" smtClean="0">
                <a:solidFill>
                  <a:srgbClr val="FF0000"/>
                </a:solidFill>
              </a:rPr>
              <a:t>&gt;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Example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17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1619672" y="2132856"/>
            <a:ext cx="3024336" cy="3416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 smtClean="0"/>
              <a:t>class </a:t>
            </a:r>
            <a:r>
              <a:rPr lang="en-US" altLang="zh-TW" dirty="0" err="1" smtClean="0">
                <a:solidFill>
                  <a:srgbClr val="0000FF"/>
                </a:solidFill>
              </a:rPr>
              <a:t>ClassA</a:t>
            </a:r>
            <a:r>
              <a:rPr lang="en-US" altLang="zh-TW" dirty="0" smtClean="0"/>
              <a:t>():</a:t>
            </a:r>
          </a:p>
          <a:p>
            <a:r>
              <a:rPr lang="en-US" altLang="zh-TW" dirty="0" smtClean="0"/>
              <a:t>    def </a:t>
            </a:r>
            <a:r>
              <a:rPr lang="en-US" altLang="zh-TW" dirty="0" smtClean="0">
                <a:solidFill>
                  <a:srgbClr val="9900CC"/>
                </a:solidFill>
              </a:rPr>
              <a:t>Method1</a:t>
            </a:r>
            <a:r>
              <a:rPr lang="en-US" altLang="zh-TW" dirty="0" smtClean="0"/>
              <a:t>(self):</a:t>
            </a:r>
          </a:p>
          <a:p>
            <a:r>
              <a:rPr lang="en-US" altLang="zh-TW" dirty="0" smtClean="0"/>
              <a:t>        print('</a:t>
            </a:r>
            <a:r>
              <a:rPr lang="en-US" altLang="zh-TW" dirty="0" err="1" smtClean="0"/>
              <a:t>ClassA</a:t>
            </a:r>
            <a:r>
              <a:rPr lang="en-US" altLang="zh-TW" dirty="0" smtClean="0"/>
              <a:t> method1')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class </a:t>
            </a:r>
            <a:r>
              <a:rPr lang="en-US" altLang="zh-TW" dirty="0" err="1" smtClean="0">
                <a:solidFill>
                  <a:srgbClr val="0000FF"/>
                </a:solidFill>
              </a:rPr>
              <a:t>ClassB</a:t>
            </a:r>
            <a:r>
              <a:rPr lang="en-US" altLang="zh-TW" dirty="0" smtClean="0"/>
              <a:t>():</a:t>
            </a:r>
          </a:p>
          <a:p>
            <a:r>
              <a:rPr lang="en-US" altLang="zh-TW" dirty="0" smtClean="0"/>
              <a:t>    def </a:t>
            </a:r>
            <a:r>
              <a:rPr lang="en-US" altLang="zh-TW" dirty="0" smtClean="0">
                <a:solidFill>
                  <a:srgbClr val="9900CC"/>
                </a:solidFill>
              </a:rPr>
              <a:t>Method1</a:t>
            </a:r>
            <a:r>
              <a:rPr lang="en-US" altLang="zh-TW" dirty="0" smtClean="0"/>
              <a:t>(self):</a:t>
            </a:r>
          </a:p>
          <a:p>
            <a:r>
              <a:rPr lang="en-US" altLang="zh-TW" dirty="0" smtClean="0"/>
              <a:t>        print('</a:t>
            </a:r>
            <a:r>
              <a:rPr lang="en-US" altLang="zh-TW" dirty="0" err="1" smtClean="0"/>
              <a:t>ClassB</a:t>
            </a:r>
            <a:r>
              <a:rPr lang="en-US" altLang="zh-TW" dirty="0" smtClean="0"/>
              <a:t> method2')</a:t>
            </a:r>
          </a:p>
          <a:p>
            <a:r>
              <a:rPr lang="en-US" altLang="zh-TW" dirty="0" smtClean="0"/>
              <a:t>    def </a:t>
            </a:r>
            <a:r>
              <a:rPr lang="en-US" altLang="zh-TW" dirty="0" smtClean="0">
                <a:solidFill>
                  <a:srgbClr val="9900CC"/>
                </a:solidFill>
              </a:rPr>
              <a:t>Method2</a:t>
            </a:r>
            <a:r>
              <a:rPr lang="en-US" altLang="zh-TW" dirty="0" smtClean="0"/>
              <a:t>(self):</a:t>
            </a:r>
          </a:p>
          <a:p>
            <a:r>
              <a:rPr lang="en-US" altLang="zh-TW" dirty="0" smtClean="0"/>
              <a:t>        print('</a:t>
            </a:r>
            <a:r>
              <a:rPr lang="en-US" altLang="zh-TW" dirty="0" err="1" smtClean="0"/>
              <a:t>ClassB</a:t>
            </a:r>
            <a:r>
              <a:rPr lang="en-US" altLang="zh-TW" dirty="0" smtClean="0"/>
              <a:t> method2')</a:t>
            </a:r>
          </a:p>
          <a:p>
            <a:r>
              <a:rPr lang="en-US" altLang="zh-TW" dirty="0" smtClean="0"/>
              <a:t>        </a:t>
            </a:r>
          </a:p>
          <a:p>
            <a:r>
              <a:rPr lang="en-US" altLang="zh-TW" dirty="0" smtClean="0"/>
              <a:t>class </a:t>
            </a:r>
            <a:r>
              <a:rPr lang="en-US" altLang="zh-TW" dirty="0" err="1" smtClean="0">
                <a:solidFill>
                  <a:srgbClr val="0000FF"/>
                </a:solidFill>
              </a:rPr>
              <a:t>ClassC</a:t>
            </a:r>
            <a:r>
              <a:rPr lang="en-US" altLang="zh-TW" dirty="0" smtClean="0"/>
              <a:t>(</a:t>
            </a:r>
            <a:r>
              <a:rPr lang="en-US" altLang="zh-TW" dirty="0" err="1" smtClean="0">
                <a:solidFill>
                  <a:srgbClr val="002060"/>
                </a:solidFill>
              </a:rPr>
              <a:t>ClassA</a:t>
            </a:r>
            <a:r>
              <a:rPr lang="en-US" altLang="zh-TW" dirty="0" smtClean="0"/>
              <a:t>, </a:t>
            </a:r>
            <a:r>
              <a:rPr lang="en-US" altLang="zh-TW" dirty="0" err="1" smtClean="0">
                <a:solidFill>
                  <a:srgbClr val="002060"/>
                </a:solidFill>
              </a:rPr>
              <a:t>ClassB</a:t>
            </a:r>
            <a:r>
              <a:rPr lang="en-US" altLang="zh-TW" dirty="0" smtClean="0"/>
              <a:t>):</a:t>
            </a:r>
          </a:p>
          <a:p>
            <a:r>
              <a:rPr lang="en-US" altLang="zh-TW" dirty="0" smtClean="0"/>
              <a:t>    </a:t>
            </a:r>
            <a:r>
              <a:rPr lang="en-US" altLang="zh-TW" dirty="0" smtClean="0"/>
              <a:t>pass</a:t>
            </a:r>
            <a:endParaRPr lang="en-US" altLang="zh-TW" dirty="0" smtClean="0">
              <a:solidFill>
                <a:srgbClr val="FF0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4788024" y="2132856"/>
            <a:ext cx="3384376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 smtClean="0"/>
              <a:t>c = </a:t>
            </a:r>
            <a:r>
              <a:rPr lang="en-US" altLang="zh-TW" dirty="0" err="1" smtClean="0"/>
              <a:t>ClassC</a:t>
            </a:r>
            <a:r>
              <a:rPr lang="en-US" altLang="zh-TW" dirty="0" smtClean="0"/>
              <a:t>()</a:t>
            </a:r>
          </a:p>
          <a:p>
            <a:r>
              <a:rPr lang="en-US" altLang="zh-TW" dirty="0" smtClean="0"/>
              <a:t>c.Method1()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#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output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'</a:t>
            </a:r>
            <a:r>
              <a:rPr lang="en-US" altLang="zh-TW" dirty="0" err="1" smtClean="0">
                <a:solidFill>
                  <a:srgbClr val="FF0000"/>
                </a:solidFill>
              </a:rPr>
              <a:t>ClassA</a:t>
            </a:r>
            <a:r>
              <a:rPr lang="en-US" altLang="zh-TW" dirty="0" smtClean="0">
                <a:solidFill>
                  <a:srgbClr val="FF0000"/>
                </a:solidFill>
              </a:rPr>
              <a:t> method1'</a:t>
            </a:r>
          </a:p>
          <a:p>
            <a:r>
              <a:rPr lang="en-US" altLang="zh-TW" dirty="0" smtClean="0"/>
              <a:t>c.Method2()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#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output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'</a:t>
            </a:r>
            <a:r>
              <a:rPr lang="en-US" altLang="zh-TW" dirty="0" err="1" smtClean="0">
                <a:solidFill>
                  <a:srgbClr val="FF0000"/>
                </a:solidFill>
              </a:rPr>
              <a:t>ClassB</a:t>
            </a:r>
            <a:r>
              <a:rPr lang="en-US" altLang="zh-TW" dirty="0" smtClean="0">
                <a:solidFill>
                  <a:srgbClr val="FF0000"/>
                </a:solidFill>
              </a:rPr>
              <a:t> method2'</a:t>
            </a:r>
          </a:p>
        </p:txBody>
      </p:sp>
    </p:spTree>
    <p:extLst>
      <p:ext uri="{BB962C8B-B14F-4D97-AF65-F5344CB8AC3E}">
        <p14:creationId xmlns:p14="http://schemas.microsoft.com/office/powerpoint/2010/main" val="40096017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Another Example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18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1115616" y="2060848"/>
            <a:ext cx="2808312" cy="47705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sz="1600" dirty="0" smtClean="0"/>
              <a:t>class </a:t>
            </a:r>
            <a:r>
              <a:rPr lang="en-US" altLang="zh-TW" sz="1600" dirty="0" err="1" smtClean="0">
                <a:solidFill>
                  <a:srgbClr val="0000FF"/>
                </a:solidFill>
              </a:rPr>
              <a:t>ClassA</a:t>
            </a:r>
            <a:r>
              <a:rPr lang="en-US" altLang="zh-TW" sz="1600" dirty="0" smtClean="0"/>
              <a:t>():</a:t>
            </a:r>
          </a:p>
          <a:p>
            <a:r>
              <a:rPr lang="en-US" altLang="zh-TW" sz="1600" dirty="0" smtClean="0"/>
              <a:t>    def </a:t>
            </a:r>
            <a:r>
              <a:rPr lang="en-US" altLang="zh-TW" sz="1600" dirty="0" smtClean="0">
                <a:solidFill>
                  <a:srgbClr val="9900CC"/>
                </a:solidFill>
              </a:rPr>
              <a:t>Method1</a:t>
            </a:r>
            <a:r>
              <a:rPr lang="en-US" altLang="zh-TW" sz="1600" dirty="0" smtClean="0"/>
              <a:t>(self):</a:t>
            </a:r>
          </a:p>
          <a:p>
            <a:r>
              <a:rPr lang="en-US" altLang="zh-TW" sz="1600" dirty="0" smtClean="0"/>
              <a:t>        print('</a:t>
            </a:r>
            <a:r>
              <a:rPr lang="en-US" altLang="zh-TW" sz="1600" dirty="0" err="1" smtClean="0"/>
              <a:t>ClassA</a:t>
            </a:r>
            <a:r>
              <a:rPr lang="en-US" altLang="zh-TW" sz="1600" dirty="0" smtClean="0"/>
              <a:t> method1')</a:t>
            </a:r>
          </a:p>
          <a:p>
            <a:r>
              <a:rPr lang="en-US" altLang="zh-TW" sz="1600" dirty="0" smtClean="0"/>
              <a:t>    def </a:t>
            </a:r>
            <a:r>
              <a:rPr lang="en-US" altLang="zh-TW" sz="1600" dirty="0" smtClean="0">
                <a:solidFill>
                  <a:srgbClr val="9900CC"/>
                </a:solidFill>
              </a:rPr>
              <a:t>Method2</a:t>
            </a:r>
            <a:r>
              <a:rPr lang="en-US" altLang="zh-TW" sz="1600" dirty="0" smtClean="0"/>
              <a:t>(self):</a:t>
            </a:r>
          </a:p>
          <a:p>
            <a:r>
              <a:rPr lang="en-US" altLang="zh-TW" sz="1600" dirty="0" smtClean="0"/>
              <a:t>        print('</a:t>
            </a:r>
            <a:r>
              <a:rPr lang="en-US" altLang="zh-TW" sz="1600" dirty="0" err="1" smtClean="0"/>
              <a:t>ClassA</a:t>
            </a:r>
            <a:r>
              <a:rPr lang="en-US" altLang="zh-TW" sz="1600" dirty="0" smtClean="0"/>
              <a:t> method2')</a:t>
            </a:r>
          </a:p>
          <a:p>
            <a:endParaRPr lang="en-US" altLang="zh-TW" sz="1600" dirty="0" smtClean="0"/>
          </a:p>
          <a:p>
            <a:r>
              <a:rPr lang="en-US" altLang="zh-TW" sz="1600" dirty="0" smtClean="0"/>
              <a:t>class </a:t>
            </a:r>
            <a:r>
              <a:rPr lang="en-US" altLang="zh-TW" sz="1600" dirty="0" err="1" smtClean="0">
                <a:solidFill>
                  <a:srgbClr val="0000FF"/>
                </a:solidFill>
              </a:rPr>
              <a:t>ClassB</a:t>
            </a:r>
            <a:r>
              <a:rPr lang="en-US" altLang="zh-TW" sz="1600" dirty="0" smtClean="0"/>
              <a:t>(</a:t>
            </a:r>
            <a:r>
              <a:rPr lang="en-US" altLang="zh-TW" sz="1600" dirty="0" err="1" smtClean="0">
                <a:solidFill>
                  <a:srgbClr val="002060"/>
                </a:solidFill>
              </a:rPr>
              <a:t>ClassA</a:t>
            </a:r>
            <a:r>
              <a:rPr lang="en-US" altLang="zh-TW" sz="1600" dirty="0" smtClean="0"/>
              <a:t>):</a:t>
            </a:r>
          </a:p>
          <a:p>
            <a:r>
              <a:rPr lang="en-US" altLang="zh-TW" sz="1600" dirty="0" smtClean="0"/>
              <a:t>    def </a:t>
            </a:r>
            <a:r>
              <a:rPr lang="en-US" altLang="zh-TW" sz="1600" dirty="0" smtClean="0">
                <a:solidFill>
                  <a:srgbClr val="9900CC"/>
                </a:solidFill>
              </a:rPr>
              <a:t>Method2</a:t>
            </a:r>
            <a:r>
              <a:rPr lang="en-US" altLang="zh-TW" sz="1600" dirty="0" smtClean="0"/>
              <a:t>(self):</a:t>
            </a:r>
          </a:p>
          <a:p>
            <a:r>
              <a:rPr lang="en-US" altLang="zh-TW" sz="1600" dirty="0" smtClean="0"/>
              <a:t>        print('</a:t>
            </a:r>
            <a:r>
              <a:rPr lang="en-US" altLang="zh-TW" sz="1600" dirty="0" err="1" smtClean="0"/>
              <a:t>ClassB</a:t>
            </a:r>
            <a:r>
              <a:rPr lang="en-US" altLang="zh-TW" sz="1600" dirty="0" smtClean="0"/>
              <a:t> method2')</a:t>
            </a:r>
          </a:p>
          <a:p>
            <a:endParaRPr lang="en-US" altLang="zh-TW" sz="1600" dirty="0" smtClean="0"/>
          </a:p>
          <a:p>
            <a:r>
              <a:rPr lang="en-US" altLang="zh-TW" sz="1600" dirty="0" smtClean="0"/>
              <a:t>class </a:t>
            </a:r>
            <a:r>
              <a:rPr lang="en-US" altLang="zh-TW" sz="1600" dirty="0" err="1" smtClean="0">
                <a:solidFill>
                  <a:srgbClr val="0000FF"/>
                </a:solidFill>
              </a:rPr>
              <a:t>ClassC</a:t>
            </a:r>
            <a:r>
              <a:rPr lang="en-US" altLang="zh-TW" sz="1600" dirty="0" smtClean="0"/>
              <a:t>(</a:t>
            </a:r>
            <a:r>
              <a:rPr lang="en-US" altLang="zh-TW" sz="1600" dirty="0" err="1" smtClean="0">
                <a:solidFill>
                  <a:srgbClr val="002060"/>
                </a:solidFill>
              </a:rPr>
              <a:t>ClassA</a:t>
            </a:r>
            <a:r>
              <a:rPr lang="en-US" altLang="zh-TW" sz="1600" dirty="0" smtClean="0"/>
              <a:t>):</a:t>
            </a:r>
          </a:p>
          <a:p>
            <a:r>
              <a:rPr lang="en-US" altLang="zh-TW" sz="1600" dirty="0" smtClean="0"/>
              <a:t>    def </a:t>
            </a:r>
            <a:r>
              <a:rPr lang="en-US" altLang="zh-TW" sz="1600" dirty="0" smtClean="0">
                <a:solidFill>
                  <a:srgbClr val="9900CC"/>
                </a:solidFill>
              </a:rPr>
              <a:t>Method2</a:t>
            </a:r>
            <a:r>
              <a:rPr lang="en-US" altLang="zh-TW" sz="1600" dirty="0" smtClean="0"/>
              <a:t>(self):</a:t>
            </a:r>
          </a:p>
          <a:p>
            <a:r>
              <a:rPr lang="en-US" altLang="zh-TW" sz="1600" dirty="0" smtClean="0"/>
              <a:t>        print('</a:t>
            </a:r>
            <a:r>
              <a:rPr lang="en-US" altLang="zh-TW" sz="1600" dirty="0" err="1" smtClean="0"/>
              <a:t>ClassC</a:t>
            </a:r>
            <a:r>
              <a:rPr lang="en-US" altLang="zh-TW" sz="1600" dirty="0" smtClean="0"/>
              <a:t> method2')</a:t>
            </a:r>
          </a:p>
          <a:p>
            <a:r>
              <a:rPr lang="en-US" altLang="zh-TW" sz="1600" dirty="0" smtClean="0"/>
              <a:t>    def </a:t>
            </a:r>
            <a:r>
              <a:rPr lang="en-US" altLang="zh-TW" sz="1600" dirty="0" smtClean="0">
                <a:solidFill>
                  <a:srgbClr val="9900CC"/>
                </a:solidFill>
              </a:rPr>
              <a:t>Method3</a:t>
            </a:r>
            <a:r>
              <a:rPr lang="en-US" altLang="zh-TW" sz="1600" dirty="0" smtClean="0"/>
              <a:t>(self):</a:t>
            </a:r>
          </a:p>
          <a:p>
            <a:r>
              <a:rPr lang="en-US" altLang="zh-TW" sz="1600" dirty="0" smtClean="0"/>
              <a:t>        print('</a:t>
            </a:r>
            <a:r>
              <a:rPr lang="en-US" altLang="zh-TW" sz="1600" dirty="0" err="1" smtClean="0"/>
              <a:t>ClassC</a:t>
            </a:r>
            <a:r>
              <a:rPr lang="en-US" altLang="zh-TW" sz="1600" dirty="0" smtClean="0"/>
              <a:t> method3')</a:t>
            </a:r>
          </a:p>
          <a:p>
            <a:endParaRPr lang="en-US" altLang="zh-TW" sz="1600" dirty="0" smtClean="0"/>
          </a:p>
          <a:p>
            <a:r>
              <a:rPr lang="en-US" altLang="zh-TW" sz="1600" dirty="0" smtClean="0"/>
              <a:t>class </a:t>
            </a:r>
            <a:r>
              <a:rPr lang="en-US" altLang="zh-TW" sz="1600" dirty="0" err="1" smtClean="0">
                <a:solidFill>
                  <a:srgbClr val="0000FF"/>
                </a:solidFill>
              </a:rPr>
              <a:t>ClassD</a:t>
            </a:r>
            <a:r>
              <a:rPr lang="en-US" altLang="zh-TW" sz="1600" dirty="0" smtClean="0"/>
              <a:t>(</a:t>
            </a:r>
            <a:r>
              <a:rPr lang="en-US" altLang="zh-TW" sz="1600" dirty="0" err="1" smtClean="0">
                <a:solidFill>
                  <a:srgbClr val="002060"/>
                </a:solidFill>
              </a:rPr>
              <a:t>ClassB</a:t>
            </a:r>
            <a:r>
              <a:rPr lang="en-US" altLang="zh-TW" sz="1600" dirty="0" smtClean="0"/>
              <a:t>, </a:t>
            </a:r>
            <a:r>
              <a:rPr lang="en-US" altLang="zh-TW" sz="1600" dirty="0" err="1" smtClean="0">
                <a:solidFill>
                  <a:srgbClr val="002060"/>
                </a:solidFill>
              </a:rPr>
              <a:t>ClassC</a:t>
            </a:r>
            <a:r>
              <a:rPr lang="en-US" altLang="zh-TW" sz="1600" dirty="0" smtClean="0"/>
              <a:t>):</a:t>
            </a:r>
          </a:p>
          <a:p>
            <a:r>
              <a:rPr lang="en-US" altLang="zh-TW" sz="1600" dirty="0" smtClean="0"/>
              <a:t>    def </a:t>
            </a:r>
            <a:r>
              <a:rPr lang="en-US" altLang="zh-TW" sz="1600" dirty="0" smtClean="0">
                <a:solidFill>
                  <a:srgbClr val="9900CC"/>
                </a:solidFill>
              </a:rPr>
              <a:t>Method4</a:t>
            </a:r>
            <a:r>
              <a:rPr lang="en-US" altLang="zh-TW" sz="1600" dirty="0" smtClean="0"/>
              <a:t>(self):</a:t>
            </a:r>
          </a:p>
          <a:p>
            <a:r>
              <a:rPr lang="en-US" altLang="zh-TW" sz="1600" dirty="0" smtClean="0"/>
              <a:t>        print('</a:t>
            </a:r>
            <a:r>
              <a:rPr lang="en-US" altLang="zh-TW" sz="1600" dirty="0" err="1" smtClean="0"/>
              <a:t>ClassD</a:t>
            </a:r>
            <a:r>
              <a:rPr lang="en-US" altLang="zh-TW" sz="1600" dirty="0" smtClean="0"/>
              <a:t> method4')</a:t>
            </a:r>
          </a:p>
        </p:txBody>
      </p:sp>
      <p:sp>
        <p:nvSpPr>
          <p:cNvPr id="6" name="矩形 5"/>
          <p:cNvSpPr/>
          <p:nvPr/>
        </p:nvSpPr>
        <p:spPr>
          <a:xfrm>
            <a:off x="3995936" y="2060848"/>
            <a:ext cx="1800200" cy="35394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sz="1600" dirty="0" smtClean="0"/>
              <a:t>b = </a:t>
            </a:r>
            <a:r>
              <a:rPr lang="en-US" altLang="zh-TW" sz="1600" dirty="0" err="1" smtClean="0">
                <a:solidFill>
                  <a:srgbClr val="0000FF"/>
                </a:solidFill>
              </a:rPr>
              <a:t>ClassB</a:t>
            </a:r>
            <a:r>
              <a:rPr lang="en-US" altLang="zh-TW" sz="1600" dirty="0" smtClean="0"/>
              <a:t>()</a:t>
            </a:r>
          </a:p>
          <a:p>
            <a:r>
              <a:rPr lang="en-US" altLang="zh-TW" sz="1600" dirty="0" smtClean="0"/>
              <a:t>b.Method1()</a:t>
            </a:r>
          </a:p>
          <a:p>
            <a:r>
              <a:rPr lang="en-US" altLang="zh-TW" sz="1600" dirty="0" smtClean="0"/>
              <a:t>b.Method2()</a:t>
            </a:r>
          </a:p>
          <a:p>
            <a:r>
              <a:rPr lang="en-US" altLang="zh-TW" sz="1600" dirty="0" smtClean="0"/>
              <a:t>print('-------------------')</a:t>
            </a:r>
          </a:p>
          <a:p>
            <a:r>
              <a:rPr lang="en-US" altLang="zh-TW" sz="1600" dirty="0" smtClean="0"/>
              <a:t>c = </a:t>
            </a:r>
            <a:r>
              <a:rPr lang="en-US" altLang="zh-TW" sz="1600" dirty="0" err="1" smtClean="0">
                <a:solidFill>
                  <a:srgbClr val="0000FF"/>
                </a:solidFill>
              </a:rPr>
              <a:t>ClassC</a:t>
            </a:r>
            <a:r>
              <a:rPr lang="en-US" altLang="zh-TW" sz="1600" dirty="0" smtClean="0"/>
              <a:t>()</a:t>
            </a:r>
          </a:p>
          <a:p>
            <a:r>
              <a:rPr lang="en-US" altLang="zh-TW" sz="1600" dirty="0" smtClean="0"/>
              <a:t>c.Method1()</a:t>
            </a:r>
          </a:p>
          <a:p>
            <a:r>
              <a:rPr lang="en-US" altLang="zh-TW" sz="1600" dirty="0" smtClean="0"/>
              <a:t>c.Method2()</a:t>
            </a:r>
          </a:p>
          <a:p>
            <a:r>
              <a:rPr lang="en-US" altLang="zh-TW" sz="1600" dirty="0" smtClean="0"/>
              <a:t>c.Method3()</a:t>
            </a:r>
          </a:p>
          <a:p>
            <a:r>
              <a:rPr lang="en-US" altLang="zh-TW" sz="1600" dirty="0" smtClean="0"/>
              <a:t>print('-------------------')</a:t>
            </a:r>
          </a:p>
          <a:p>
            <a:r>
              <a:rPr lang="en-US" altLang="zh-TW" sz="1600" dirty="0" smtClean="0"/>
              <a:t>d = </a:t>
            </a:r>
            <a:r>
              <a:rPr lang="en-US" altLang="zh-TW" sz="1600" dirty="0" err="1" smtClean="0">
                <a:solidFill>
                  <a:srgbClr val="0000FF"/>
                </a:solidFill>
              </a:rPr>
              <a:t>ClassD</a:t>
            </a:r>
            <a:r>
              <a:rPr lang="en-US" altLang="zh-TW" sz="1600" dirty="0" smtClean="0"/>
              <a:t>()</a:t>
            </a:r>
          </a:p>
          <a:p>
            <a:r>
              <a:rPr lang="en-US" altLang="zh-TW" sz="1600" dirty="0" smtClean="0"/>
              <a:t>d.Method1()</a:t>
            </a:r>
          </a:p>
          <a:p>
            <a:r>
              <a:rPr lang="en-US" altLang="zh-TW" sz="1600" dirty="0" smtClean="0"/>
              <a:t>d.Method2()</a:t>
            </a:r>
          </a:p>
          <a:p>
            <a:r>
              <a:rPr lang="en-US" altLang="zh-TW" sz="1600" dirty="0" smtClean="0"/>
              <a:t>d.Method3()</a:t>
            </a:r>
          </a:p>
          <a:p>
            <a:r>
              <a:rPr lang="en-US" altLang="zh-TW" sz="1600" dirty="0" smtClean="0"/>
              <a:t>d.Method4()</a:t>
            </a:r>
            <a:endParaRPr lang="zh-TW" altLang="en-US" sz="1600" dirty="0"/>
          </a:p>
        </p:txBody>
      </p:sp>
      <p:pic>
        <p:nvPicPr>
          <p:cNvPr id="1026" name="Picture 2" descr="C:\Users\SHWang\Desktop\高應\碩士\Python\ppt\上課檔案\resources\15_example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4581128"/>
            <a:ext cx="1600200" cy="16859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8" name="文字方塊 7"/>
          <p:cNvSpPr txBox="1"/>
          <p:nvPr/>
        </p:nvSpPr>
        <p:spPr>
          <a:xfrm>
            <a:off x="5940152" y="4221088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輸出結果：</a:t>
            </a:r>
            <a:endParaRPr lang="zh-TW" altLang="en-US" dirty="0"/>
          </a:p>
        </p:txBody>
      </p:sp>
      <p:sp>
        <p:nvSpPr>
          <p:cNvPr id="9" name="文字方塊 8"/>
          <p:cNvSpPr txBox="1"/>
          <p:nvPr/>
        </p:nvSpPr>
        <p:spPr>
          <a:xfrm>
            <a:off x="6588224" y="1979548"/>
            <a:ext cx="86409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dirty="0" err="1" smtClean="0"/>
              <a:t>ClassA</a:t>
            </a:r>
            <a:endParaRPr lang="zh-TW" altLang="en-US" dirty="0"/>
          </a:p>
        </p:txBody>
      </p:sp>
      <p:sp>
        <p:nvSpPr>
          <p:cNvPr id="10" name="文字方塊 9"/>
          <p:cNvSpPr txBox="1"/>
          <p:nvPr/>
        </p:nvSpPr>
        <p:spPr>
          <a:xfrm>
            <a:off x="6012160" y="2915652"/>
            <a:ext cx="86409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dirty="0" err="1" smtClean="0"/>
              <a:t>ClassB</a:t>
            </a:r>
            <a:endParaRPr lang="zh-TW" altLang="en-US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7236296" y="2915652"/>
            <a:ext cx="86409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dirty="0" err="1" smtClean="0"/>
              <a:t>ClassC</a:t>
            </a:r>
            <a:endParaRPr lang="zh-TW" altLang="en-US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6588224" y="3851756"/>
            <a:ext cx="86409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TW" dirty="0" err="1" smtClean="0"/>
              <a:t>ClassD</a:t>
            </a:r>
            <a:endParaRPr lang="zh-TW" altLang="en-US" dirty="0"/>
          </a:p>
        </p:txBody>
      </p:sp>
      <p:cxnSp>
        <p:nvCxnSpPr>
          <p:cNvPr id="18" name="直線單箭頭接點 17"/>
          <p:cNvCxnSpPr>
            <a:stCxn id="10" idx="0"/>
            <a:endCxn id="9" idx="2"/>
          </p:cNvCxnSpPr>
          <p:nvPr/>
        </p:nvCxnSpPr>
        <p:spPr>
          <a:xfrm flipV="1">
            <a:off x="6444208" y="2348880"/>
            <a:ext cx="576064" cy="5667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直線單箭頭接點 18"/>
          <p:cNvCxnSpPr>
            <a:stCxn id="11" idx="0"/>
            <a:endCxn id="9" idx="2"/>
          </p:cNvCxnSpPr>
          <p:nvPr/>
        </p:nvCxnSpPr>
        <p:spPr>
          <a:xfrm flipH="1" flipV="1">
            <a:off x="7020272" y="2348880"/>
            <a:ext cx="648072" cy="5667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直線單箭頭接點 21"/>
          <p:cNvCxnSpPr>
            <a:stCxn id="12" idx="0"/>
            <a:endCxn id="10" idx="2"/>
          </p:cNvCxnSpPr>
          <p:nvPr/>
        </p:nvCxnSpPr>
        <p:spPr>
          <a:xfrm flipH="1" flipV="1">
            <a:off x="6444208" y="3284984"/>
            <a:ext cx="576064" cy="5667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直線單箭頭接點 22"/>
          <p:cNvCxnSpPr>
            <a:stCxn id="12" idx="0"/>
            <a:endCxn id="11" idx="2"/>
          </p:cNvCxnSpPr>
          <p:nvPr/>
        </p:nvCxnSpPr>
        <p:spPr>
          <a:xfrm flipV="1">
            <a:off x="7020272" y="3284984"/>
            <a:ext cx="648072" cy="5667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Exercise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altLang="zh-TW" sz="1800" dirty="0" smtClean="0"/>
              <a:t>Please design a program for bank account management that enables to read the information of account ID, name, and balance from a file and show the information on the screen. The instructions include:</a:t>
            </a:r>
            <a:endParaRPr lang="en-US" altLang="zh-TW" sz="1800" dirty="0" smtClean="0"/>
          </a:p>
          <a:p>
            <a:pPr lvl="1" algn="just"/>
            <a:r>
              <a:rPr lang="en-US" altLang="zh-TW" sz="1800" dirty="0" smtClean="0"/>
              <a:t>Input 0</a:t>
            </a:r>
            <a:r>
              <a:rPr lang="zh-TW" altLang="en-US" sz="1800" dirty="0" smtClean="0"/>
              <a:t>：</a:t>
            </a:r>
            <a:r>
              <a:rPr lang="en-US" altLang="zh-TW" sz="1800" dirty="0" smtClean="0"/>
              <a:t>Exit the program</a:t>
            </a:r>
            <a:endParaRPr lang="en-US" altLang="zh-TW" sz="1800" dirty="0" smtClean="0"/>
          </a:p>
          <a:p>
            <a:pPr lvl="1" algn="just"/>
            <a:r>
              <a:rPr lang="en-US" altLang="zh-TW" sz="1800" dirty="0" smtClean="0"/>
              <a:t>Input 1</a:t>
            </a:r>
            <a:r>
              <a:rPr lang="zh-TW" altLang="en-US" sz="1800" dirty="0" smtClean="0"/>
              <a:t>：</a:t>
            </a:r>
            <a:r>
              <a:rPr lang="en-US" altLang="zh-TW" sz="1800" dirty="0" smtClean="0"/>
              <a:t>List all the information on the screen</a:t>
            </a:r>
            <a:endParaRPr lang="en-US" altLang="zh-TW" sz="1800" dirty="0" smtClean="0"/>
          </a:p>
          <a:p>
            <a:pPr lvl="1" algn="just"/>
            <a:r>
              <a:rPr lang="en-US" altLang="zh-TW" sz="1800" dirty="0" smtClean="0"/>
              <a:t>Input 2</a:t>
            </a:r>
            <a:r>
              <a:rPr lang="zh-TW" altLang="en-US" sz="1800" dirty="0" smtClean="0"/>
              <a:t>：</a:t>
            </a:r>
            <a:r>
              <a:rPr lang="en-US" altLang="zh-TW" sz="1800" dirty="0" smtClean="0"/>
              <a:t>Store money by the specified account</a:t>
            </a:r>
            <a:endParaRPr lang="en-US" altLang="zh-TW" sz="1800" dirty="0" smtClean="0"/>
          </a:p>
          <a:p>
            <a:pPr lvl="1" algn="just"/>
            <a:r>
              <a:rPr lang="en-US" altLang="zh-TW" sz="1800" dirty="0" smtClean="0"/>
              <a:t>Input 3</a:t>
            </a:r>
            <a:r>
              <a:rPr lang="zh-TW" altLang="en-US" sz="1800" dirty="0" smtClean="0"/>
              <a:t>：</a:t>
            </a:r>
            <a:r>
              <a:rPr lang="en-US" altLang="zh-TW" sz="1800" dirty="0" smtClean="0"/>
              <a:t>Withdraw </a:t>
            </a:r>
            <a:r>
              <a:rPr lang="en-US" altLang="zh-TW" sz="1800" dirty="0"/>
              <a:t>money </a:t>
            </a:r>
            <a:r>
              <a:rPr lang="en-US" altLang="zh-TW" sz="1800" dirty="0" smtClean="0"/>
              <a:t>from </a:t>
            </a:r>
            <a:r>
              <a:rPr lang="en-US" altLang="zh-TW" sz="1800" dirty="0"/>
              <a:t>the specified </a:t>
            </a:r>
            <a:r>
              <a:rPr lang="en-US" altLang="zh-TW" sz="1800" dirty="0" smtClean="0"/>
              <a:t>account</a:t>
            </a:r>
            <a:endParaRPr lang="en-US" altLang="zh-TW" sz="18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19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3635896" y="4936815"/>
            <a:ext cx="2304256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 smtClean="0"/>
              <a:t>abc123 </a:t>
            </a:r>
            <a:r>
              <a:rPr lang="en-US" altLang="zh-TW" dirty="0" smtClean="0"/>
              <a:t>Mark</a:t>
            </a:r>
            <a:r>
              <a:rPr lang="zh-TW" altLang="en-US" dirty="0" smtClean="0"/>
              <a:t> </a:t>
            </a:r>
            <a:r>
              <a:rPr lang="en-US" altLang="zh-TW" dirty="0" smtClean="0"/>
              <a:t>200</a:t>
            </a:r>
          </a:p>
          <a:p>
            <a:r>
              <a:rPr lang="en-US" altLang="zh-TW" dirty="0" smtClean="0"/>
              <a:t>zxcv000 </a:t>
            </a:r>
            <a:r>
              <a:rPr lang="en-US" altLang="zh-TW" dirty="0" smtClean="0"/>
              <a:t>David</a:t>
            </a:r>
            <a:r>
              <a:rPr lang="zh-TW" altLang="en-US" dirty="0" smtClean="0"/>
              <a:t> </a:t>
            </a:r>
            <a:r>
              <a:rPr lang="en-US" altLang="zh-TW" dirty="0" smtClean="0"/>
              <a:t>500</a:t>
            </a:r>
          </a:p>
          <a:p>
            <a:r>
              <a:rPr lang="en-US" altLang="zh-TW" dirty="0" smtClean="0"/>
              <a:t>wxy987 </a:t>
            </a:r>
            <a:r>
              <a:rPr lang="en-US" altLang="zh-TW" dirty="0" smtClean="0"/>
              <a:t>Bob</a:t>
            </a:r>
            <a:r>
              <a:rPr lang="zh-TW" altLang="en-US" dirty="0" smtClean="0"/>
              <a:t> </a:t>
            </a:r>
            <a:r>
              <a:rPr lang="en-US" altLang="zh-TW" dirty="0" smtClean="0"/>
              <a:t>300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2138244" y="4927523"/>
            <a:ext cx="1269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/>
              <a:t>Input file</a:t>
            </a:r>
            <a:r>
              <a:rPr lang="zh-TW" altLang="en-US" dirty="0" smtClean="0"/>
              <a:t>：</a:t>
            </a:r>
            <a:endParaRPr lang="zh-TW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Objectives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This chapter </a:t>
            </a:r>
            <a:r>
              <a:rPr lang="en-US" altLang="zh-TW" dirty="0" smtClean="0"/>
              <a:t>introduces</a:t>
            </a:r>
            <a:endParaRPr lang="en-US" altLang="zh-TW" dirty="0" smtClean="0"/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 smtClean="0"/>
              <a:t>More method examples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 smtClean="0"/>
              <a:t>Private variables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 smtClean="0"/>
              <a:t>Inheritance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參考資料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網站</a:t>
            </a:r>
            <a:r>
              <a:rPr lang="en-US" altLang="zh-TW" dirty="0" smtClean="0"/>
              <a:t>:</a:t>
            </a:r>
          </a:p>
          <a:p>
            <a:pPr lvl="1"/>
            <a:r>
              <a:rPr lang="en-US" altLang="zh-TW" dirty="0" smtClean="0">
                <a:hlinkClick r:id="rId2"/>
              </a:rPr>
              <a:t>https://docs.python.org/3/tutorial/classes.html</a:t>
            </a:r>
            <a:endParaRPr lang="en-US" altLang="zh-TW" dirty="0" smtClean="0"/>
          </a:p>
          <a:p>
            <a:pPr lvl="1"/>
            <a:r>
              <a:rPr lang="en-US" altLang="zh-TW" dirty="0" smtClean="0">
                <a:hlinkClick r:id="rId3"/>
              </a:rPr>
              <a:t>https://</a:t>
            </a:r>
            <a:r>
              <a:rPr lang="en-US" altLang="zh-TW" dirty="0" smtClean="0">
                <a:hlinkClick r:id="rId3"/>
              </a:rPr>
              <a:t>docs.python.org/3/library/functions.html#super</a:t>
            </a:r>
            <a:endParaRPr lang="en-US" altLang="zh-TW" dirty="0" smtClean="0"/>
          </a:p>
          <a:p>
            <a:pPr lvl="1"/>
            <a:r>
              <a:rPr lang="en-US" altLang="zh-TW" dirty="0">
                <a:hlinkClick r:id="rId4"/>
              </a:rPr>
              <a:t>https://www.scaler.com/topics/python-private-variables</a:t>
            </a:r>
            <a:r>
              <a:rPr lang="en-US" altLang="zh-TW" dirty="0" smtClean="0">
                <a:hlinkClick r:id="rId4"/>
              </a:rPr>
              <a:t>/</a:t>
            </a:r>
          </a:p>
          <a:p>
            <a:pPr lvl="1"/>
            <a:r>
              <a:rPr lang="en-US" altLang="zh-TW" dirty="0">
                <a:hlinkClick r:id="rId4"/>
              </a:rPr>
              <a:t>https://</a:t>
            </a:r>
            <a:r>
              <a:rPr lang="en-US" altLang="zh-TW" dirty="0" smtClean="0">
                <a:hlinkClick r:id="rId4"/>
              </a:rPr>
              <a:t>www.w3schools.com/python/python_inheritance.asp</a:t>
            </a:r>
            <a:endParaRPr lang="en-US" altLang="zh-TW" dirty="0" smtClean="0">
              <a:hlinkClick r:id="rId4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20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Method Definition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Class instances can </a:t>
            </a:r>
            <a:r>
              <a:rPr lang="en-US" altLang="zh-TW" dirty="0" smtClean="0"/>
              <a:t>have </a:t>
            </a:r>
            <a:r>
              <a:rPr lang="en-US" altLang="zh-TW" dirty="0"/>
              <a:t>methods (defined by its class) for modifying its </a:t>
            </a:r>
            <a:r>
              <a:rPr lang="en-US" altLang="zh-TW" dirty="0" smtClean="0"/>
              <a:t>state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3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2123728" y="3212976"/>
            <a:ext cx="5400600" cy="258532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 smtClean="0"/>
              <a:t>class </a:t>
            </a:r>
            <a:r>
              <a:rPr lang="en-US" altLang="zh-TW" dirty="0" smtClean="0">
                <a:solidFill>
                  <a:srgbClr val="0000FF"/>
                </a:solidFill>
              </a:rPr>
              <a:t>Class1</a:t>
            </a:r>
            <a:r>
              <a:rPr lang="en-US" altLang="zh-TW" dirty="0" smtClean="0"/>
              <a:t>:</a:t>
            </a:r>
          </a:p>
          <a:p>
            <a:r>
              <a:rPr lang="en-US" altLang="zh-TW" dirty="0" smtClean="0"/>
              <a:t>    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def</a:t>
            </a:r>
            <a:r>
              <a:rPr lang="en-US" altLang="zh-TW" dirty="0" smtClean="0"/>
              <a:t> </a:t>
            </a:r>
            <a:r>
              <a:rPr lang="en-US" altLang="zh-TW" dirty="0" smtClean="0">
                <a:solidFill>
                  <a:srgbClr val="0000FF"/>
                </a:solidFill>
              </a:rPr>
              <a:t>Method1</a:t>
            </a:r>
            <a:r>
              <a:rPr lang="en-US" altLang="zh-TW" dirty="0" smtClean="0"/>
              <a:t>(self):</a:t>
            </a:r>
          </a:p>
          <a:p>
            <a:r>
              <a:rPr lang="en-US" altLang="zh-TW" dirty="0" smtClean="0"/>
              <a:t>        </a:t>
            </a:r>
            <a:r>
              <a:rPr lang="en-US" altLang="zh-TW" dirty="0" smtClean="0">
                <a:solidFill>
                  <a:srgbClr val="00B050"/>
                </a:solidFill>
              </a:rPr>
              <a:t>'''</a:t>
            </a:r>
          </a:p>
          <a:p>
            <a:r>
              <a:rPr lang="en-US" altLang="zh-TW" dirty="0" smtClean="0">
                <a:solidFill>
                  <a:srgbClr val="00B050"/>
                </a:solidFill>
              </a:rPr>
              <a:t>        </a:t>
            </a:r>
            <a:r>
              <a:rPr lang="en-US" altLang="zh-TW" dirty="0" smtClean="0">
                <a:solidFill>
                  <a:srgbClr val="00B050"/>
                </a:solidFill>
              </a:rPr>
              <a:t>Method1</a:t>
            </a:r>
            <a:r>
              <a:rPr lang="zh-TW" altLang="en-US" dirty="0" smtClean="0">
                <a:solidFill>
                  <a:srgbClr val="00B050"/>
                </a:solidFill>
              </a:rPr>
              <a:t> </a:t>
            </a:r>
            <a:r>
              <a:rPr lang="en-US" altLang="zh-TW" dirty="0" smtClean="0">
                <a:solidFill>
                  <a:srgbClr val="00B050"/>
                </a:solidFill>
              </a:rPr>
              <a:t>Statements</a:t>
            </a:r>
            <a:endParaRPr lang="en-US" altLang="zh-TW" dirty="0" smtClean="0">
              <a:solidFill>
                <a:srgbClr val="00B050"/>
              </a:solidFill>
            </a:endParaRPr>
          </a:p>
          <a:p>
            <a:r>
              <a:rPr lang="en-US" altLang="zh-TW" dirty="0" smtClean="0">
                <a:solidFill>
                  <a:srgbClr val="00B050"/>
                </a:solidFill>
              </a:rPr>
              <a:t>        '''</a:t>
            </a:r>
          </a:p>
          <a:p>
            <a:r>
              <a:rPr lang="en-US" altLang="zh-TW" dirty="0" smtClean="0"/>
              <a:t>    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def</a:t>
            </a:r>
            <a:r>
              <a:rPr lang="en-US" altLang="zh-TW" dirty="0" smtClean="0"/>
              <a:t> </a:t>
            </a:r>
            <a:r>
              <a:rPr lang="en-US" altLang="zh-TW" dirty="0" smtClean="0">
                <a:solidFill>
                  <a:srgbClr val="0000FF"/>
                </a:solidFill>
              </a:rPr>
              <a:t>Method2</a:t>
            </a:r>
            <a:r>
              <a:rPr lang="en-US" altLang="zh-TW" dirty="0" smtClean="0"/>
              <a:t>(self):</a:t>
            </a:r>
          </a:p>
          <a:p>
            <a:r>
              <a:rPr lang="en-US" altLang="zh-TW" dirty="0" smtClean="0"/>
              <a:t>        </a:t>
            </a:r>
            <a:r>
              <a:rPr lang="en-US" altLang="zh-TW" dirty="0" smtClean="0">
                <a:solidFill>
                  <a:srgbClr val="00B050"/>
                </a:solidFill>
              </a:rPr>
              <a:t>'''</a:t>
            </a:r>
          </a:p>
          <a:p>
            <a:r>
              <a:rPr lang="en-US" altLang="zh-TW" dirty="0" smtClean="0">
                <a:solidFill>
                  <a:srgbClr val="00B050"/>
                </a:solidFill>
              </a:rPr>
              <a:t> </a:t>
            </a:r>
            <a:r>
              <a:rPr lang="zh-TW" altLang="en-US" dirty="0" smtClean="0">
                <a:solidFill>
                  <a:srgbClr val="00B050"/>
                </a:solidFill>
              </a:rPr>
              <a:t>       </a:t>
            </a:r>
            <a:r>
              <a:rPr lang="en-US" altLang="zh-TW" dirty="0" smtClean="0">
                <a:solidFill>
                  <a:srgbClr val="00B050"/>
                </a:solidFill>
              </a:rPr>
              <a:t>Method2</a:t>
            </a:r>
            <a:r>
              <a:rPr lang="zh-TW" altLang="en-US" dirty="0">
                <a:solidFill>
                  <a:srgbClr val="00B050"/>
                </a:solidFill>
              </a:rPr>
              <a:t> </a:t>
            </a:r>
            <a:r>
              <a:rPr lang="en-US" altLang="zh-TW" dirty="0">
                <a:solidFill>
                  <a:srgbClr val="00B050"/>
                </a:solidFill>
              </a:rPr>
              <a:t>Statements</a:t>
            </a:r>
            <a:endParaRPr lang="en-US" altLang="zh-TW" dirty="0" smtClean="0">
              <a:solidFill>
                <a:srgbClr val="00B050"/>
              </a:solidFill>
            </a:endParaRPr>
          </a:p>
          <a:p>
            <a:r>
              <a:rPr lang="en-US" altLang="zh-TW" dirty="0" smtClean="0">
                <a:solidFill>
                  <a:srgbClr val="00B050"/>
                </a:solidFill>
              </a:rPr>
              <a:t>        '''</a:t>
            </a:r>
            <a:endParaRPr lang="zh-TW" alt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Method Example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TW" dirty="0" smtClean="0"/>
              <a:t>All </a:t>
            </a:r>
            <a:r>
              <a:rPr lang="en-US" altLang="zh-TW" dirty="0"/>
              <a:t>attributes of a class that are function objects define corresponding methods of its </a:t>
            </a:r>
            <a:r>
              <a:rPr lang="en-US" altLang="zh-TW" dirty="0" smtClean="0"/>
              <a:t>instances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4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2267744" y="3501008"/>
            <a:ext cx="4572000" cy="258532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altLang="zh-TW" dirty="0" smtClean="0"/>
              <a:t>class </a:t>
            </a:r>
            <a:r>
              <a:rPr lang="en-US" altLang="zh-TW" dirty="0" smtClean="0">
                <a:solidFill>
                  <a:srgbClr val="0000FF"/>
                </a:solidFill>
              </a:rPr>
              <a:t>Person</a:t>
            </a:r>
            <a:r>
              <a:rPr lang="en-US" altLang="zh-TW" dirty="0" smtClean="0"/>
              <a:t>:</a:t>
            </a:r>
          </a:p>
          <a:p>
            <a:r>
              <a:rPr lang="en-US" altLang="zh-TW" dirty="0" smtClean="0"/>
              <a:t>    def __init__(self, name):</a:t>
            </a:r>
          </a:p>
          <a:p>
            <a:r>
              <a:rPr lang="en-US" altLang="zh-TW" dirty="0" smtClean="0"/>
              <a:t>        self.name = name</a:t>
            </a:r>
          </a:p>
          <a:p>
            <a:r>
              <a:rPr lang="en-US" altLang="zh-TW" dirty="0" smtClean="0"/>
              <a:t>    def </a:t>
            </a:r>
            <a:r>
              <a:rPr lang="en-US" altLang="zh-TW" dirty="0" err="1" smtClean="0">
                <a:solidFill>
                  <a:srgbClr val="0000FF"/>
                </a:solidFill>
              </a:rPr>
              <a:t>Say_Hello</a:t>
            </a:r>
            <a:r>
              <a:rPr lang="en-US" altLang="zh-TW" dirty="0" smtClean="0"/>
              <a:t>(self):</a:t>
            </a:r>
          </a:p>
          <a:p>
            <a:r>
              <a:rPr lang="en-US" altLang="zh-TW" dirty="0" smtClean="0"/>
              <a:t>        print('Hello. My name is ' + self.name + '.')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person1 = Person('Ken')</a:t>
            </a:r>
          </a:p>
          <a:p>
            <a:r>
              <a:rPr lang="en-US" altLang="zh-TW" dirty="0" smtClean="0"/>
              <a:t>person1.</a:t>
            </a:r>
            <a:r>
              <a:rPr lang="en-US" altLang="zh-TW" dirty="0" smtClean="0">
                <a:solidFill>
                  <a:srgbClr val="0000FF"/>
                </a:solidFill>
              </a:rPr>
              <a:t>Say_Hello</a:t>
            </a:r>
            <a:r>
              <a:rPr lang="en-US" altLang="zh-TW" dirty="0" smtClean="0"/>
              <a:t>()</a:t>
            </a:r>
            <a:r>
              <a:rPr lang="zh-TW" altLang="en-US" dirty="0" smtClean="0"/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#Hello. My name is Ken.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6771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Method Example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</a:t>
            </a:r>
            <a:r>
              <a:rPr lang="en-US" altLang="zh-TW" dirty="0"/>
              <a:t>instance object is passed as the first argument of the </a:t>
            </a:r>
            <a:r>
              <a:rPr lang="en-US" altLang="zh-TW" dirty="0" smtClean="0"/>
              <a:t>function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5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2275242" y="3236936"/>
            <a:ext cx="4572000" cy="258532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altLang="zh-TW" dirty="0" smtClean="0"/>
              <a:t>class </a:t>
            </a:r>
            <a:r>
              <a:rPr lang="en-US" altLang="zh-TW" dirty="0" smtClean="0">
                <a:solidFill>
                  <a:srgbClr val="0000FF"/>
                </a:solidFill>
              </a:rPr>
              <a:t>Person</a:t>
            </a:r>
            <a:r>
              <a:rPr lang="en-US" altLang="zh-TW" dirty="0" smtClean="0"/>
              <a:t>:</a:t>
            </a:r>
          </a:p>
          <a:p>
            <a:r>
              <a:rPr lang="en-US" altLang="zh-TW" dirty="0" smtClean="0"/>
              <a:t>    def __init__(self, name):</a:t>
            </a:r>
          </a:p>
          <a:p>
            <a:r>
              <a:rPr lang="en-US" altLang="zh-TW" dirty="0" smtClean="0"/>
              <a:t>        self.name = name</a:t>
            </a:r>
          </a:p>
          <a:p>
            <a:r>
              <a:rPr lang="en-US" altLang="zh-TW" dirty="0" smtClean="0"/>
              <a:t>    def </a:t>
            </a:r>
            <a:r>
              <a:rPr lang="en-US" altLang="zh-TW" dirty="0" err="1" smtClean="0">
                <a:solidFill>
                  <a:srgbClr val="0000FF"/>
                </a:solidFill>
              </a:rPr>
              <a:t>Say_Hello</a:t>
            </a:r>
            <a:r>
              <a:rPr lang="en-US" altLang="zh-TW" dirty="0" smtClean="0"/>
              <a:t>(</a:t>
            </a:r>
            <a:r>
              <a:rPr lang="en-US" altLang="zh-TW" dirty="0" smtClean="0">
                <a:solidFill>
                  <a:srgbClr val="FF0000"/>
                </a:solidFill>
              </a:rPr>
              <a:t>self</a:t>
            </a:r>
            <a:r>
              <a:rPr lang="en-US" altLang="zh-TW" dirty="0" smtClean="0"/>
              <a:t>, </a:t>
            </a:r>
            <a:r>
              <a:rPr lang="en-US" altLang="zh-TW" dirty="0" smtClean="0">
                <a:solidFill>
                  <a:srgbClr val="9900CC"/>
                </a:solidFill>
              </a:rPr>
              <a:t>week</a:t>
            </a:r>
            <a:r>
              <a:rPr lang="en-US" altLang="zh-TW" dirty="0" smtClean="0"/>
              <a:t>):</a:t>
            </a:r>
          </a:p>
          <a:p>
            <a:r>
              <a:rPr lang="en-US" altLang="zh-TW" dirty="0" smtClean="0"/>
              <a:t>        print('Hello. My name is ' + </a:t>
            </a:r>
            <a:r>
              <a:rPr lang="en-US" altLang="zh-TW" dirty="0" smtClean="0">
                <a:solidFill>
                  <a:srgbClr val="FF0000"/>
                </a:solidFill>
              </a:rPr>
              <a:t>self</a:t>
            </a:r>
            <a:r>
              <a:rPr lang="en-US" altLang="zh-TW" dirty="0" smtClean="0"/>
              <a:t>.name + '.' + ' Today is ' + </a:t>
            </a:r>
            <a:r>
              <a:rPr lang="en-US" altLang="zh-TW" dirty="0" smtClean="0">
                <a:solidFill>
                  <a:srgbClr val="9900CC"/>
                </a:solidFill>
              </a:rPr>
              <a:t>week</a:t>
            </a:r>
            <a:r>
              <a:rPr lang="en-US" altLang="zh-TW" dirty="0" smtClean="0"/>
              <a:t> + '.')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person1 = Person('Ken')</a:t>
            </a:r>
          </a:p>
          <a:p>
            <a:r>
              <a:rPr lang="en-US" altLang="zh-TW" dirty="0" smtClean="0"/>
              <a:t>person1.</a:t>
            </a:r>
            <a:r>
              <a:rPr lang="en-US" altLang="zh-TW" dirty="0" smtClean="0">
                <a:solidFill>
                  <a:srgbClr val="0000FF"/>
                </a:solidFill>
              </a:rPr>
              <a:t>Say_Hello</a:t>
            </a:r>
            <a:r>
              <a:rPr lang="en-US" altLang="zh-TW" dirty="0" smtClean="0"/>
              <a:t>(</a:t>
            </a:r>
            <a:r>
              <a:rPr lang="en-US" altLang="zh-TW" dirty="0" smtClean="0">
                <a:solidFill>
                  <a:srgbClr val="9900CC"/>
                </a:solidFill>
              </a:rPr>
              <a:t>'Monday'</a:t>
            </a:r>
            <a:r>
              <a:rPr lang="en-US" altLang="zh-TW" dirty="0" smtClean="0">
                <a:solidFill>
                  <a:schemeClr val="tx1"/>
                </a:solidFill>
              </a:rPr>
              <a:t>)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Method Example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6</a:t>
            </a:fld>
            <a:endParaRPr lang="zh-TW" altLang="en-US"/>
          </a:p>
        </p:txBody>
      </p:sp>
      <p:pic>
        <p:nvPicPr>
          <p:cNvPr id="2050" name="Picture 2" descr="C:\Users\SHWang\Desktop\高應\碩士\Python\ppt\上課檔案\resources\15_example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2492896"/>
            <a:ext cx="2647950" cy="2781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6" name="矩形 5"/>
          <p:cNvSpPr/>
          <p:nvPr/>
        </p:nvSpPr>
        <p:spPr>
          <a:xfrm>
            <a:off x="35496" y="2132856"/>
            <a:ext cx="3456384" cy="46166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sz="1400" dirty="0" smtClean="0"/>
              <a:t>class </a:t>
            </a:r>
            <a:r>
              <a:rPr lang="en-US" altLang="zh-TW" sz="1400" dirty="0" smtClean="0">
                <a:solidFill>
                  <a:srgbClr val="0000FF"/>
                </a:solidFill>
              </a:rPr>
              <a:t>Person</a:t>
            </a:r>
            <a:r>
              <a:rPr lang="en-US" altLang="zh-TW" sz="1400" dirty="0" smtClean="0"/>
              <a:t>:</a:t>
            </a:r>
          </a:p>
          <a:p>
            <a:r>
              <a:rPr lang="en-US" altLang="zh-TW" sz="1400" dirty="0" smtClean="0"/>
              <a:t>    def __init__(self, name):</a:t>
            </a:r>
          </a:p>
          <a:p>
            <a:r>
              <a:rPr lang="en-US" altLang="zh-TW" sz="1400" dirty="0" smtClean="0"/>
              <a:t>        self.name = name</a:t>
            </a:r>
          </a:p>
          <a:p>
            <a:r>
              <a:rPr lang="en-US" altLang="zh-TW" sz="1400" dirty="0" smtClean="0"/>
              <a:t>        </a:t>
            </a:r>
            <a:r>
              <a:rPr lang="en-US" altLang="zh-TW" sz="1400" dirty="0" err="1" smtClean="0"/>
              <a:t>self.friendList</a:t>
            </a:r>
            <a:r>
              <a:rPr lang="en-US" altLang="zh-TW" sz="1400" dirty="0" smtClean="0"/>
              <a:t> = []</a:t>
            </a:r>
          </a:p>
          <a:p>
            <a:endParaRPr lang="en-US" altLang="zh-TW" sz="1400" dirty="0" smtClean="0"/>
          </a:p>
          <a:p>
            <a:r>
              <a:rPr lang="en-US" altLang="zh-TW" sz="1400" dirty="0" smtClean="0"/>
              <a:t>    def </a:t>
            </a:r>
            <a:r>
              <a:rPr lang="en-US" altLang="zh-TW" sz="1400" dirty="0" err="1" smtClean="0">
                <a:solidFill>
                  <a:srgbClr val="0000FF"/>
                </a:solidFill>
              </a:rPr>
              <a:t>ChangeName</a:t>
            </a:r>
            <a:r>
              <a:rPr lang="en-US" altLang="zh-TW" sz="1400" dirty="0" smtClean="0"/>
              <a:t>(self, </a:t>
            </a:r>
            <a:r>
              <a:rPr lang="en-US" altLang="zh-TW" sz="1400" dirty="0" err="1" smtClean="0">
                <a:solidFill>
                  <a:srgbClr val="9900CC"/>
                </a:solidFill>
              </a:rPr>
              <a:t>newName</a:t>
            </a:r>
            <a:r>
              <a:rPr lang="en-US" altLang="zh-TW" sz="1400" dirty="0" smtClean="0"/>
              <a:t>):</a:t>
            </a:r>
          </a:p>
          <a:p>
            <a:r>
              <a:rPr lang="en-US" altLang="zh-TW" sz="1400" dirty="0" smtClean="0"/>
              <a:t>        </a:t>
            </a:r>
            <a:r>
              <a:rPr lang="en-US" altLang="zh-TW" sz="1400" dirty="0" smtClean="0">
                <a:solidFill>
                  <a:schemeClr val="accent2"/>
                </a:solidFill>
              </a:rPr>
              <a:t>print</a:t>
            </a:r>
            <a:r>
              <a:rPr lang="en-US" altLang="zh-TW" sz="1400" dirty="0" smtClean="0"/>
              <a:t>(self.name + " change his/her name to " + </a:t>
            </a:r>
            <a:r>
              <a:rPr lang="en-US" altLang="zh-TW" sz="1400" dirty="0" err="1" smtClean="0">
                <a:solidFill>
                  <a:srgbClr val="9900CC"/>
                </a:solidFill>
              </a:rPr>
              <a:t>newName</a:t>
            </a:r>
            <a:r>
              <a:rPr lang="en-US" altLang="zh-TW" sz="1400" dirty="0" smtClean="0"/>
              <a:t> + ".")</a:t>
            </a:r>
          </a:p>
          <a:p>
            <a:r>
              <a:rPr lang="en-US" altLang="zh-TW" sz="1400" dirty="0" smtClean="0"/>
              <a:t>        self.name = </a:t>
            </a:r>
            <a:r>
              <a:rPr lang="en-US" altLang="zh-TW" sz="1400" dirty="0" err="1" smtClean="0">
                <a:solidFill>
                  <a:srgbClr val="9900CC"/>
                </a:solidFill>
              </a:rPr>
              <a:t>newName</a:t>
            </a:r>
            <a:endParaRPr lang="en-US" altLang="zh-TW" sz="1400" dirty="0" smtClean="0">
              <a:solidFill>
                <a:srgbClr val="9900CC"/>
              </a:solidFill>
            </a:endParaRPr>
          </a:p>
          <a:p>
            <a:endParaRPr lang="en-US" altLang="zh-TW" sz="1400" dirty="0" smtClean="0"/>
          </a:p>
          <a:p>
            <a:r>
              <a:rPr lang="en-US" altLang="zh-TW" sz="1400" dirty="0" smtClean="0"/>
              <a:t>    def </a:t>
            </a:r>
            <a:r>
              <a:rPr lang="en-US" altLang="zh-TW" sz="1400" dirty="0" err="1" smtClean="0">
                <a:solidFill>
                  <a:srgbClr val="0000FF"/>
                </a:solidFill>
              </a:rPr>
              <a:t>ShowFriends</a:t>
            </a:r>
            <a:r>
              <a:rPr lang="en-US" altLang="zh-TW" sz="1400" dirty="0" smtClean="0"/>
              <a:t>(self):</a:t>
            </a:r>
          </a:p>
          <a:p>
            <a:r>
              <a:rPr lang="en-US" altLang="zh-TW" sz="1400" dirty="0" smtClean="0"/>
              <a:t>        </a:t>
            </a:r>
            <a:r>
              <a:rPr lang="en-US" altLang="zh-TW" sz="1400" dirty="0" smtClean="0">
                <a:solidFill>
                  <a:schemeClr val="accent2"/>
                </a:solidFill>
              </a:rPr>
              <a:t>print</a:t>
            </a:r>
            <a:r>
              <a:rPr lang="en-US" altLang="zh-TW" sz="1400" dirty="0" smtClean="0"/>
              <a:t>(self.name +"'s friends are:")</a:t>
            </a:r>
          </a:p>
          <a:p>
            <a:r>
              <a:rPr lang="en-US" altLang="zh-TW" sz="1400" dirty="0" smtClean="0"/>
              <a:t>        for n in </a:t>
            </a:r>
            <a:r>
              <a:rPr lang="en-US" altLang="zh-TW" sz="1400" dirty="0" err="1" smtClean="0"/>
              <a:t>self.friendList</a:t>
            </a:r>
            <a:r>
              <a:rPr lang="en-US" altLang="zh-TW" sz="1400" dirty="0" smtClean="0"/>
              <a:t>:</a:t>
            </a:r>
          </a:p>
          <a:p>
            <a:r>
              <a:rPr lang="en-US" altLang="zh-TW" sz="1400" dirty="0" smtClean="0"/>
              <a:t>            </a:t>
            </a:r>
            <a:r>
              <a:rPr lang="en-US" altLang="zh-TW" sz="1400" dirty="0" smtClean="0">
                <a:solidFill>
                  <a:schemeClr val="accent2"/>
                </a:solidFill>
              </a:rPr>
              <a:t>print</a:t>
            </a:r>
            <a:r>
              <a:rPr lang="en-US" altLang="zh-TW" sz="1400" dirty="0" smtClean="0"/>
              <a:t>(n.name)</a:t>
            </a:r>
          </a:p>
          <a:p>
            <a:r>
              <a:rPr lang="en-US" altLang="zh-TW" sz="1400" dirty="0" smtClean="0"/>
              <a:t>        </a:t>
            </a:r>
            <a:r>
              <a:rPr lang="en-US" altLang="zh-TW" sz="1400" dirty="0" smtClean="0">
                <a:solidFill>
                  <a:schemeClr val="accent2"/>
                </a:solidFill>
              </a:rPr>
              <a:t>print</a:t>
            </a:r>
            <a:r>
              <a:rPr lang="en-US" altLang="zh-TW" sz="1400" dirty="0" smtClean="0"/>
              <a:t>()</a:t>
            </a:r>
          </a:p>
          <a:p>
            <a:endParaRPr lang="en-US" altLang="zh-TW" sz="1400" dirty="0" smtClean="0"/>
          </a:p>
          <a:p>
            <a:r>
              <a:rPr lang="en-US" altLang="zh-TW" sz="1400" dirty="0" smtClean="0"/>
              <a:t>    def </a:t>
            </a:r>
            <a:r>
              <a:rPr lang="en-US" altLang="zh-TW" sz="1400" dirty="0" err="1" smtClean="0">
                <a:solidFill>
                  <a:srgbClr val="0000FF"/>
                </a:solidFill>
              </a:rPr>
              <a:t>AddFriend</a:t>
            </a:r>
            <a:r>
              <a:rPr lang="en-US" altLang="zh-TW" sz="1400" dirty="0" smtClean="0"/>
              <a:t>(self, </a:t>
            </a:r>
            <a:r>
              <a:rPr lang="en-US" altLang="zh-TW" sz="1400" dirty="0" smtClean="0">
                <a:solidFill>
                  <a:srgbClr val="9900CC"/>
                </a:solidFill>
              </a:rPr>
              <a:t>member</a:t>
            </a:r>
            <a:r>
              <a:rPr lang="en-US" altLang="zh-TW" sz="1400" dirty="0" smtClean="0"/>
              <a:t>):</a:t>
            </a:r>
          </a:p>
          <a:p>
            <a:r>
              <a:rPr lang="en-US" altLang="zh-TW" sz="1400" dirty="0" smtClean="0"/>
              <a:t>        </a:t>
            </a:r>
            <a:r>
              <a:rPr lang="en-US" altLang="zh-TW" sz="1400" dirty="0" err="1" smtClean="0"/>
              <a:t>self.friendList.append</a:t>
            </a:r>
            <a:r>
              <a:rPr lang="en-US" altLang="zh-TW" sz="1400" dirty="0" smtClean="0"/>
              <a:t>(</a:t>
            </a:r>
            <a:r>
              <a:rPr lang="en-US" altLang="zh-TW" sz="1400" dirty="0" smtClean="0">
                <a:solidFill>
                  <a:srgbClr val="9900CC"/>
                </a:solidFill>
              </a:rPr>
              <a:t>member</a:t>
            </a:r>
            <a:r>
              <a:rPr lang="en-US" altLang="zh-TW" sz="1400" dirty="0" smtClean="0"/>
              <a:t>)</a:t>
            </a:r>
          </a:p>
          <a:p>
            <a:r>
              <a:rPr lang="en-US" altLang="zh-TW" sz="1400" dirty="0" smtClean="0"/>
              <a:t>        </a:t>
            </a:r>
            <a:r>
              <a:rPr lang="en-US" altLang="zh-TW" sz="1400" dirty="0" err="1" smtClean="0">
                <a:solidFill>
                  <a:srgbClr val="9900CC"/>
                </a:solidFill>
              </a:rPr>
              <a:t>member</a:t>
            </a:r>
            <a:r>
              <a:rPr lang="en-US" altLang="zh-TW" sz="1400" dirty="0" err="1" smtClean="0"/>
              <a:t>.friendList.append</a:t>
            </a:r>
            <a:r>
              <a:rPr lang="en-US" altLang="zh-TW" sz="1400" dirty="0" smtClean="0"/>
              <a:t>(self)</a:t>
            </a:r>
          </a:p>
          <a:p>
            <a:r>
              <a:rPr lang="en-US" altLang="zh-TW" sz="1400" dirty="0" smtClean="0"/>
              <a:t>        </a:t>
            </a:r>
            <a:r>
              <a:rPr lang="en-US" altLang="zh-TW" sz="1400" dirty="0" smtClean="0">
                <a:solidFill>
                  <a:schemeClr val="accent2"/>
                </a:solidFill>
              </a:rPr>
              <a:t>print</a:t>
            </a:r>
            <a:r>
              <a:rPr lang="en-US" altLang="zh-TW" sz="1400" dirty="0" smtClean="0"/>
              <a:t>(self.name + ' and ' + </a:t>
            </a:r>
            <a:r>
              <a:rPr lang="en-US" altLang="zh-TW" sz="1400" dirty="0" smtClean="0">
                <a:solidFill>
                  <a:srgbClr val="9900CC"/>
                </a:solidFill>
              </a:rPr>
              <a:t>member</a:t>
            </a:r>
            <a:r>
              <a:rPr lang="en-US" altLang="zh-TW" sz="1400" dirty="0" smtClean="0"/>
              <a:t>.name + ' are friends.')</a:t>
            </a:r>
          </a:p>
        </p:txBody>
      </p:sp>
      <p:sp>
        <p:nvSpPr>
          <p:cNvPr id="7" name="矩形 6"/>
          <p:cNvSpPr/>
          <p:nvPr/>
        </p:nvSpPr>
        <p:spPr>
          <a:xfrm>
            <a:off x="3563888" y="2132856"/>
            <a:ext cx="2664296" cy="310854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sz="1400" dirty="0" smtClean="0"/>
              <a:t>person1 = Person('Ken')</a:t>
            </a:r>
          </a:p>
          <a:p>
            <a:r>
              <a:rPr lang="en-US" altLang="zh-TW" sz="1400" dirty="0" smtClean="0"/>
              <a:t>person2 = Person('John')</a:t>
            </a:r>
          </a:p>
          <a:p>
            <a:r>
              <a:rPr lang="en-US" altLang="zh-TW" sz="1400" dirty="0" smtClean="0"/>
              <a:t>person3 = Person('Mary')</a:t>
            </a:r>
          </a:p>
          <a:p>
            <a:r>
              <a:rPr lang="en-US" altLang="zh-TW" sz="1400" dirty="0" smtClean="0"/>
              <a:t>person4 = Person('Berry')</a:t>
            </a:r>
          </a:p>
          <a:p>
            <a:endParaRPr lang="en-US" altLang="zh-TW" sz="1400" dirty="0" smtClean="0"/>
          </a:p>
          <a:p>
            <a:r>
              <a:rPr lang="en-US" altLang="zh-TW" sz="1400" dirty="0" smtClean="0"/>
              <a:t>person1.</a:t>
            </a:r>
            <a:r>
              <a:rPr lang="en-US" altLang="zh-TW" sz="1400" dirty="0" smtClean="0">
                <a:solidFill>
                  <a:srgbClr val="0000FF"/>
                </a:solidFill>
              </a:rPr>
              <a:t>AddFriend</a:t>
            </a:r>
            <a:r>
              <a:rPr lang="en-US" altLang="zh-TW" sz="1400" dirty="0" smtClean="0"/>
              <a:t>(person2)</a:t>
            </a:r>
          </a:p>
          <a:p>
            <a:r>
              <a:rPr lang="en-US" altLang="zh-TW" sz="1400" dirty="0" smtClean="0"/>
              <a:t>person1.</a:t>
            </a:r>
            <a:r>
              <a:rPr lang="en-US" altLang="zh-TW" sz="1400" dirty="0" smtClean="0">
                <a:solidFill>
                  <a:srgbClr val="0000FF"/>
                </a:solidFill>
              </a:rPr>
              <a:t>AddFriend</a:t>
            </a:r>
            <a:r>
              <a:rPr lang="en-US" altLang="zh-TW" sz="1400" dirty="0" smtClean="0"/>
              <a:t>(person3)</a:t>
            </a:r>
          </a:p>
          <a:p>
            <a:r>
              <a:rPr lang="en-US" altLang="zh-TW" sz="1400" dirty="0" smtClean="0"/>
              <a:t>person4.</a:t>
            </a:r>
            <a:r>
              <a:rPr lang="en-US" altLang="zh-TW" sz="1400" dirty="0" smtClean="0">
                <a:solidFill>
                  <a:srgbClr val="0000FF"/>
                </a:solidFill>
              </a:rPr>
              <a:t>AddFriend</a:t>
            </a:r>
            <a:r>
              <a:rPr lang="en-US" altLang="zh-TW" sz="1400" dirty="0" smtClean="0"/>
              <a:t>(person2)</a:t>
            </a:r>
          </a:p>
          <a:p>
            <a:r>
              <a:rPr lang="en-US" altLang="zh-TW" sz="1400" dirty="0" smtClean="0"/>
              <a:t>person3.</a:t>
            </a:r>
            <a:r>
              <a:rPr lang="en-US" altLang="zh-TW" sz="1400" dirty="0" smtClean="0">
                <a:solidFill>
                  <a:srgbClr val="0000FF"/>
                </a:solidFill>
              </a:rPr>
              <a:t>ChangeName</a:t>
            </a:r>
            <a:r>
              <a:rPr lang="en-US" altLang="zh-TW" sz="1400" dirty="0" smtClean="0"/>
              <a:t>('Nancy')</a:t>
            </a:r>
          </a:p>
          <a:p>
            <a:r>
              <a:rPr lang="en-US" altLang="zh-TW" sz="1400" dirty="0" smtClean="0">
                <a:solidFill>
                  <a:srgbClr val="C00000"/>
                </a:solidFill>
              </a:rPr>
              <a:t>print</a:t>
            </a:r>
            <a:r>
              <a:rPr lang="en-US" altLang="zh-TW" sz="1400" dirty="0" smtClean="0"/>
              <a:t>('-----------------')</a:t>
            </a:r>
          </a:p>
          <a:p>
            <a:r>
              <a:rPr lang="en-US" altLang="zh-TW" sz="1400" dirty="0" smtClean="0"/>
              <a:t>person1.</a:t>
            </a:r>
            <a:r>
              <a:rPr lang="en-US" altLang="zh-TW" sz="1400" dirty="0" smtClean="0">
                <a:solidFill>
                  <a:srgbClr val="0000FF"/>
                </a:solidFill>
              </a:rPr>
              <a:t>ShowFriends</a:t>
            </a:r>
            <a:r>
              <a:rPr lang="en-US" altLang="zh-TW" sz="1400" dirty="0" smtClean="0"/>
              <a:t>()</a:t>
            </a:r>
          </a:p>
          <a:p>
            <a:r>
              <a:rPr lang="en-US" altLang="zh-TW" sz="1400" dirty="0" smtClean="0"/>
              <a:t>person2.</a:t>
            </a:r>
            <a:r>
              <a:rPr lang="en-US" altLang="zh-TW" sz="1400" dirty="0" smtClean="0">
                <a:solidFill>
                  <a:srgbClr val="0000FF"/>
                </a:solidFill>
              </a:rPr>
              <a:t>ShowFriends</a:t>
            </a:r>
            <a:r>
              <a:rPr lang="en-US" altLang="zh-TW" sz="1400" dirty="0" smtClean="0"/>
              <a:t>()</a:t>
            </a:r>
          </a:p>
          <a:p>
            <a:r>
              <a:rPr lang="en-US" altLang="zh-TW" sz="1400" dirty="0" smtClean="0"/>
              <a:t>person3.</a:t>
            </a:r>
            <a:r>
              <a:rPr lang="en-US" altLang="zh-TW" sz="1400" dirty="0" smtClean="0">
                <a:solidFill>
                  <a:srgbClr val="0000FF"/>
                </a:solidFill>
              </a:rPr>
              <a:t>ShowFriends</a:t>
            </a:r>
            <a:r>
              <a:rPr lang="en-US" altLang="zh-TW" sz="1400" dirty="0" smtClean="0"/>
              <a:t>()</a:t>
            </a:r>
          </a:p>
          <a:p>
            <a:r>
              <a:rPr lang="en-US" altLang="zh-TW" sz="1400" dirty="0" smtClean="0"/>
              <a:t>person4.</a:t>
            </a:r>
            <a:r>
              <a:rPr lang="en-US" altLang="zh-TW" sz="1400" dirty="0" smtClean="0">
                <a:solidFill>
                  <a:srgbClr val="0000FF"/>
                </a:solidFill>
              </a:rPr>
              <a:t>ShowFriends</a:t>
            </a:r>
            <a:r>
              <a:rPr lang="en-US" altLang="zh-TW" sz="1400" dirty="0" smtClean="0"/>
              <a:t>()</a:t>
            </a:r>
            <a:endParaRPr lang="zh-TW" altLang="en-US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Private </a:t>
            </a:r>
            <a:r>
              <a:rPr lang="en-US" altLang="zh-TW" dirty="0" smtClean="0"/>
              <a:t>Variables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altLang="zh-TW" dirty="0" smtClean="0"/>
              <a:t>Private variables or methods in python can be viewed and accessed within the class in which they have been declared and the classes outside that class cannot access them</a:t>
            </a:r>
          </a:p>
          <a:p>
            <a:pPr lvl="1" algn="just"/>
            <a:r>
              <a:rPr lang="en-US" altLang="zh-TW" dirty="0" smtClean="0"/>
              <a:t>A </a:t>
            </a:r>
            <a:r>
              <a:rPr lang="en-US" altLang="zh-TW" dirty="0"/>
              <a:t>private </a:t>
            </a:r>
            <a:r>
              <a:rPr lang="en-US" altLang="zh-TW" dirty="0" smtClean="0"/>
              <a:t>variable (or method) </a:t>
            </a:r>
            <a:r>
              <a:rPr lang="en-US" altLang="zh-TW" dirty="0"/>
              <a:t>is defined by defining a </a:t>
            </a:r>
            <a:r>
              <a:rPr lang="en-US" altLang="zh-TW" dirty="0" smtClean="0"/>
              <a:t>variable (or method) </a:t>
            </a:r>
            <a:r>
              <a:rPr lang="en-US" altLang="zh-TW" dirty="0"/>
              <a:t>and prefixing its name </a:t>
            </a:r>
            <a:r>
              <a:rPr lang="en-US" altLang="zh-TW" dirty="0" smtClean="0"/>
              <a:t>with at </a:t>
            </a:r>
            <a:r>
              <a:rPr lang="en-US" altLang="zh-TW" dirty="0"/>
              <a:t>least two leading </a:t>
            </a:r>
            <a:r>
              <a:rPr lang="en-US" altLang="zh-TW" dirty="0" smtClean="0"/>
              <a:t>underscores (__)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Private </a:t>
            </a:r>
            <a:r>
              <a:rPr lang="en-US" altLang="zh-TW" dirty="0" smtClean="0"/>
              <a:t>Variables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8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1095023" y="2119257"/>
            <a:ext cx="7200800" cy="329320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sz="1600" dirty="0" smtClean="0"/>
              <a:t>class Person:</a:t>
            </a:r>
          </a:p>
          <a:p>
            <a:r>
              <a:rPr lang="en-US" altLang="zh-TW" sz="1600" dirty="0" smtClean="0"/>
              <a:t>    def </a:t>
            </a:r>
            <a:r>
              <a:rPr lang="en-US" altLang="zh-TW" sz="1600" dirty="0" smtClean="0">
                <a:solidFill>
                  <a:srgbClr val="0000FF"/>
                </a:solidFill>
              </a:rPr>
              <a:t>__init__</a:t>
            </a:r>
            <a:r>
              <a:rPr lang="en-US" altLang="zh-TW" sz="1600" dirty="0" smtClean="0"/>
              <a:t>(self, name):</a:t>
            </a:r>
          </a:p>
          <a:p>
            <a:r>
              <a:rPr lang="en-US" altLang="zh-TW" sz="1600" dirty="0" smtClean="0"/>
              <a:t>        </a:t>
            </a:r>
            <a:r>
              <a:rPr lang="en-US" altLang="zh-TW" sz="1600" dirty="0" err="1" smtClean="0"/>
              <a:t>self.</a:t>
            </a:r>
            <a:r>
              <a:rPr lang="en-US" altLang="zh-TW" sz="1600" dirty="0" err="1" smtClean="0">
                <a:solidFill>
                  <a:srgbClr val="9900CC"/>
                </a:solidFill>
              </a:rPr>
              <a:t>__name</a:t>
            </a:r>
            <a:r>
              <a:rPr lang="en-US" altLang="zh-TW" sz="1600" dirty="0" smtClean="0"/>
              <a:t> = name</a:t>
            </a:r>
          </a:p>
          <a:p>
            <a:r>
              <a:rPr lang="en-US" altLang="zh-TW" sz="1600" dirty="0" smtClean="0"/>
              <a:t>    def </a:t>
            </a:r>
            <a:r>
              <a:rPr lang="en-US" altLang="zh-TW" sz="1600" dirty="0" smtClean="0">
                <a:solidFill>
                  <a:srgbClr val="002060"/>
                </a:solidFill>
              </a:rPr>
              <a:t>__</a:t>
            </a:r>
            <a:r>
              <a:rPr lang="en-US" altLang="zh-TW" sz="1600" dirty="0" err="1" smtClean="0">
                <a:solidFill>
                  <a:srgbClr val="002060"/>
                </a:solidFill>
              </a:rPr>
              <a:t>ShowName</a:t>
            </a:r>
            <a:r>
              <a:rPr lang="en-US" altLang="zh-TW" sz="1600" dirty="0" smtClean="0">
                <a:solidFill>
                  <a:schemeClr val="tx1"/>
                </a:solidFill>
              </a:rPr>
              <a:t>(self</a:t>
            </a:r>
            <a:r>
              <a:rPr lang="en-US" altLang="zh-TW" sz="1600" dirty="0" smtClean="0"/>
              <a:t>):</a:t>
            </a:r>
          </a:p>
          <a:p>
            <a:r>
              <a:rPr lang="en-US" altLang="zh-TW" sz="1600" dirty="0" smtClean="0"/>
              <a:t>        print('My name is ' + </a:t>
            </a:r>
            <a:r>
              <a:rPr lang="en-US" altLang="zh-TW" sz="1600" dirty="0" err="1" smtClean="0"/>
              <a:t>self.__name</a:t>
            </a:r>
            <a:r>
              <a:rPr lang="en-US" altLang="zh-TW" sz="1600" dirty="0" smtClean="0"/>
              <a:t>)</a:t>
            </a:r>
          </a:p>
          <a:p>
            <a:r>
              <a:rPr lang="en-US" altLang="zh-TW" sz="1600" dirty="0" smtClean="0"/>
              <a:t>    def </a:t>
            </a:r>
            <a:r>
              <a:rPr lang="en-US" altLang="zh-TW" sz="1600" dirty="0" err="1" smtClean="0">
                <a:solidFill>
                  <a:srgbClr val="0000FF"/>
                </a:solidFill>
              </a:rPr>
              <a:t>ChangeName</a:t>
            </a:r>
            <a:r>
              <a:rPr lang="en-US" altLang="zh-TW" sz="1600" dirty="0" smtClean="0"/>
              <a:t>(self, </a:t>
            </a:r>
            <a:r>
              <a:rPr lang="en-US" altLang="zh-TW" sz="1600" dirty="0" err="1" smtClean="0"/>
              <a:t>newName</a:t>
            </a:r>
            <a:r>
              <a:rPr lang="en-US" altLang="zh-TW" sz="1600" dirty="0" smtClean="0"/>
              <a:t>):</a:t>
            </a:r>
          </a:p>
          <a:p>
            <a:r>
              <a:rPr lang="en-US" altLang="zh-TW" sz="1600" dirty="0" smtClean="0"/>
              <a:t>        print(</a:t>
            </a:r>
            <a:r>
              <a:rPr lang="en-US" altLang="zh-TW" sz="1600" dirty="0" err="1" smtClean="0"/>
              <a:t>self.</a:t>
            </a:r>
            <a:r>
              <a:rPr lang="en-US" altLang="zh-TW" sz="1600" dirty="0" err="1" smtClean="0">
                <a:solidFill>
                  <a:srgbClr val="9900CC"/>
                </a:solidFill>
              </a:rPr>
              <a:t>__name</a:t>
            </a:r>
            <a:r>
              <a:rPr lang="en-US" altLang="zh-TW" sz="1600" dirty="0" smtClean="0">
                <a:solidFill>
                  <a:srgbClr val="9900CC"/>
                </a:solidFill>
              </a:rPr>
              <a:t> </a:t>
            </a:r>
            <a:r>
              <a:rPr lang="en-US" altLang="zh-TW" sz="1600" dirty="0" smtClean="0"/>
              <a:t>+ " change his/her name to " + </a:t>
            </a:r>
            <a:r>
              <a:rPr lang="en-US" altLang="zh-TW" sz="1600" dirty="0" err="1" smtClean="0"/>
              <a:t>newName</a:t>
            </a:r>
            <a:r>
              <a:rPr lang="en-US" altLang="zh-TW" sz="1600" dirty="0" smtClean="0"/>
              <a:t> + ".")</a:t>
            </a:r>
          </a:p>
          <a:p>
            <a:r>
              <a:rPr lang="en-US" altLang="zh-TW" sz="1600" dirty="0" smtClean="0"/>
              <a:t>        </a:t>
            </a:r>
            <a:r>
              <a:rPr lang="en-US" altLang="zh-TW" sz="1600" dirty="0" err="1" smtClean="0"/>
              <a:t>self.</a:t>
            </a:r>
            <a:r>
              <a:rPr lang="en-US" altLang="zh-TW" sz="1600" dirty="0" err="1" smtClean="0">
                <a:solidFill>
                  <a:srgbClr val="9900CC"/>
                </a:solidFill>
              </a:rPr>
              <a:t>__name</a:t>
            </a:r>
            <a:r>
              <a:rPr lang="en-US" altLang="zh-TW" sz="1600" dirty="0" smtClean="0">
                <a:solidFill>
                  <a:srgbClr val="9900CC"/>
                </a:solidFill>
              </a:rPr>
              <a:t> </a:t>
            </a:r>
            <a:r>
              <a:rPr lang="en-US" altLang="zh-TW" sz="1600" dirty="0" smtClean="0"/>
              <a:t>= </a:t>
            </a:r>
            <a:r>
              <a:rPr lang="en-US" altLang="zh-TW" sz="1600" dirty="0" err="1" smtClean="0"/>
              <a:t>newName</a:t>
            </a:r>
            <a:endParaRPr lang="en-US" altLang="zh-TW" sz="1600" dirty="0" smtClean="0"/>
          </a:p>
          <a:p>
            <a:r>
              <a:rPr lang="en-US" altLang="zh-TW" sz="1600" dirty="0" smtClean="0"/>
              <a:t>        </a:t>
            </a:r>
            <a:r>
              <a:rPr lang="en-US" altLang="zh-TW" sz="1600" dirty="0" err="1" smtClean="0"/>
              <a:t>self.</a:t>
            </a:r>
            <a:r>
              <a:rPr lang="en-US" altLang="zh-TW" sz="1600" dirty="0" err="1" smtClean="0">
                <a:solidFill>
                  <a:srgbClr val="002060"/>
                </a:solidFill>
              </a:rPr>
              <a:t>__ShowName</a:t>
            </a:r>
            <a:r>
              <a:rPr lang="en-US" altLang="zh-TW" sz="1600" dirty="0" smtClean="0"/>
              <a:t>()</a:t>
            </a:r>
          </a:p>
          <a:p>
            <a:endParaRPr lang="en-US" altLang="zh-TW" sz="1600" dirty="0" smtClean="0"/>
          </a:p>
          <a:p>
            <a:r>
              <a:rPr lang="en-US" altLang="zh-TW" sz="1600" dirty="0" smtClean="0"/>
              <a:t>person1 = Person('Ken')</a:t>
            </a:r>
          </a:p>
          <a:p>
            <a:r>
              <a:rPr lang="en-US" altLang="zh-TW" sz="1600" dirty="0" smtClean="0">
                <a:solidFill>
                  <a:srgbClr val="FF0000"/>
                </a:solidFill>
              </a:rPr>
              <a:t>#print(person1.__name)    </a:t>
            </a:r>
            <a:r>
              <a:rPr lang="en-US" altLang="zh-TW" sz="1600" dirty="0" err="1" smtClean="0">
                <a:solidFill>
                  <a:srgbClr val="FF0000"/>
                </a:solidFill>
              </a:rPr>
              <a:t>AttributeError</a:t>
            </a:r>
            <a:r>
              <a:rPr lang="en-US" altLang="zh-TW" sz="1600" dirty="0" smtClean="0">
                <a:solidFill>
                  <a:srgbClr val="FF0000"/>
                </a:solidFill>
              </a:rPr>
              <a:t>: 'Person' object has no attribute '__name'</a:t>
            </a:r>
          </a:p>
          <a:p>
            <a:r>
              <a:rPr lang="en-US" altLang="zh-TW" sz="1600" dirty="0" smtClean="0"/>
              <a:t>person1.ChangeName('Andy')</a:t>
            </a:r>
          </a:p>
        </p:txBody>
      </p:sp>
    </p:spTree>
    <p:extLst>
      <p:ext uri="{BB962C8B-B14F-4D97-AF65-F5344CB8AC3E}">
        <p14:creationId xmlns:p14="http://schemas.microsoft.com/office/powerpoint/2010/main" val="1159633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Inheritance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altLang="zh-TW" dirty="0"/>
              <a:t>Inheritance allows us to define a class that inherits all the methods and properties from another </a:t>
            </a:r>
            <a:r>
              <a:rPr lang="en-US" altLang="zh-TW" dirty="0" smtClean="0"/>
              <a:t>class</a:t>
            </a:r>
            <a:endParaRPr lang="en-US" altLang="zh-TW" dirty="0"/>
          </a:p>
          <a:p>
            <a:pPr lvl="1" algn="just"/>
            <a:r>
              <a:rPr lang="en-US" altLang="zh-TW" dirty="0" smtClean="0"/>
              <a:t>Parent </a:t>
            </a:r>
            <a:r>
              <a:rPr lang="en-US" altLang="zh-TW" dirty="0"/>
              <a:t>class is the class being inherited from, also called base </a:t>
            </a:r>
            <a:r>
              <a:rPr lang="en-US" altLang="zh-TW" dirty="0" smtClean="0"/>
              <a:t>class</a:t>
            </a:r>
            <a:endParaRPr lang="en-US" altLang="zh-TW" dirty="0"/>
          </a:p>
          <a:p>
            <a:pPr lvl="1" algn="just"/>
            <a:r>
              <a:rPr lang="en-US" altLang="zh-TW" dirty="0"/>
              <a:t>Child class is the class that inherits from another class, also called derived </a:t>
            </a:r>
            <a:r>
              <a:rPr lang="en-US" altLang="zh-TW" dirty="0" smtClean="0"/>
              <a:t>class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9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1979712" y="5097059"/>
            <a:ext cx="5508104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sz="1600" dirty="0" smtClean="0"/>
              <a:t>class </a:t>
            </a:r>
            <a:r>
              <a:rPr lang="en-US" altLang="zh-TW" sz="1600" dirty="0" err="1">
                <a:solidFill>
                  <a:srgbClr val="0000FF"/>
                </a:solidFill>
              </a:rPr>
              <a:t>DerivedClassName</a:t>
            </a:r>
            <a:r>
              <a:rPr lang="en-US" altLang="zh-TW" sz="1600" dirty="0"/>
              <a:t>(</a:t>
            </a:r>
            <a:r>
              <a:rPr lang="en-US" altLang="zh-TW" sz="1600" dirty="0" err="1"/>
              <a:t>BaseClassName</a:t>
            </a:r>
            <a:r>
              <a:rPr lang="en-US" altLang="zh-TW" sz="1600" dirty="0" smtClean="0"/>
              <a:t>)</a:t>
            </a:r>
            <a:r>
              <a:rPr lang="en-US" altLang="zh-TW" sz="1600" dirty="0" smtClean="0">
                <a:solidFill>
                  <a:srgbClr val="0000FF"/>
                </a:solidFill>
              </a:rPr>
              <a:t> </a:t>
            </a:r>
            <a:r>
              <a:rPr lang="en-US" altLang="zh-TW" sz="1600" dirty="0" smtClean="0"/>
              <a:t>:</a:t>
            </a:r>
            <a:endParaRPr lang="en-US" altLang="zh-TW" sz="1600" dirty="0" smtClean="0"/>
          </a:p>
          <a:p>
            <a:r>
              <a:rPr lang="en-US" altLang="zh-TW" sz="1600" dirty="0"/>
              <a:t> </a:t>
            </a:r>
            <a:r>
              <a:rPr lang="en-US" altLang="zh-TW" sz="1600" dirty="0" smtClean="0"/>
              <a:t>   </a:t>
            </a:r>
            <a:r>
              <a:rPr lang="en-US" altLang="zh-TW" sz="1600" dirty="0" smtClean="0">
                <a:solidFill>
                  <a:srgbClr val="FF0000"/>
                </a:solidFill>
              </a:rPr>
              <a:t>&lt;</a:t>
            </a:r>
            <a:r>
              <a:rPr lang="en-US" altLang="zh-TW" sz="1600" dirty="0">
                <a:solidFill>
                  <a:srgbClr val="FF0000"/>
                </a:solidFill>
              </a:rPr>
              <a:t>statement-1&gt;</a:t>
            </a:r>
          </a:p>
          <a:p>
            <a:r>
              <a:rPr lang="zh-TW" altLang="en-US" sz="1600" dirty="0">
                <a:solidFill>
                  <a:srgbClr val="00B050"/>
                </a:solidFill>
              </a:rPr>
              <a:t>    </a:t>
            </a:r>
            <a:r>
              <a:rPr lang="en-US" altLang="zh-TW" sz="1600" dirty="0">
                <a:solidFill>
                  <a:srgbClr val="FF0000"/>
                </a:solidFill>
              </a:rPr>
              <a:t>…</a:t>
            </a:r>
            <a:endParaRPr lang="en-US" altLang="zh-TW" sz="1600" dirty="0">
              <a:solidFill>
                <a:srgbClr val="00B050"/>
              </a:solidFill>
            </a:endParaRPr>
          </a:p>
          <a:p>
            <a:r>
              <a:rPr lang="zh-TW" altLang="en-US" sz="1600" dirty="0">
                <a:solidFill>
                  <a:srgbClr val="00B050"/>
                </a:solidFill>
              </a:rPr>
              <a:t>    </a:t>
            </a:r>
            <a:r>
              <a:rPr lang="en-US" altLang="zh-TW" sz="1600" dirty="0">
                <a:solidFill>
                  <a:srgbClr val="FF0000"/>
                </a:solidFill>
              </a:rPr>
              <a:t>&lt;statement-N</a:t>
            </a:r>
            <a:r>
              <a:rPr lang="en-US" altLang="zh-TW" sz="1600" dirty="0" smtClean="0">
                <a:solidFill>
                  <a:srgbClr val="FF0000"/>
                </a:solidFill>
              </a:rPr>
              <a:t>&gt;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圖釘">
  <a:themeElements>
    <a:clrScheme name="圖釘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圖釘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圖釘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2119</TotalTime>
  <Words>1590</Words>
  <Application>Microsoft Office PowerPoint</Application>
  <PresentationFormat>如螢幕大小 (4:3)</PresentationFormat>
  <Paragraphs>289</Paragraphs>
  <Slides>20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9" baseType="lpstr">
      <vt:lpstr>微軟正黑體</vt:lpstr>
      <vt:lpstr>新細明體</vt:lpstr>
      <vt:lpstr>Arial</vt:lpstr>
      <vt:lpstr>Brush Script MT</vt:lpstr>
      <vt:lpstr>Calibri</vt:lpstr>
      <vt:lpstr>Constantia</vt:lpstr>
      <vt:lpstr>Franklin Gothic Book</vt:lpstr>
      <vt:lpstr>Rage Italic</vt:lpstr>
      <vt:lpstr>圖釘</vt:lpstr>
      <vt:lpstr>Classes (2)</vt:lpstr>
      <vt:lpstr>Objectives</vt:lpstr>
      <vt:lpstr>Method Definition</vt:lpstr>
      <vt:lpstr>Method Example</vt:lpstr>
      <vt:lpstr>Method Example</vt:lpstr>
      <vt:lpstr>Method Example</vt:lpstr>
      <vt:lpstr>Private Variables</vt:lpstr>
      <vt:lpstr>Private Variables</vt:lpstr>
      <vt:lpstr>Inheritance</vt:lpstr>
      <vt:lpstr>Inheritance</vt:lpstr>
      <vt:lpstr>Inheritance</vt:lpstr>
      <vt:lpstr>Example</vt:lpstr>
      <vt:lpstr>Example</vt:lpstr>
      <vt:lpstr>Example</vt:lpstr>
      <vt:lpstr>Another Example</vt:lpstr>
      <vt:lpstr>Multiple Inheritance</vt:lpstr>
      <vt:lpstr>Example</vt:lpstr>
      <vt:lpstr>Another Example</vt:lpstr>
      <vt:lpstr>Exercise</vt:lpstr>
      <vt:lpstr>參考資料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SYWang</dc:creator>
  <cp:lastModifiedBy>lbh</cp:lastModifiedBy>
  <cp:revision>576</cp:revision>
  <dcterms:created xsi:type="dcterms:W3CDTF">2015-06-03T11:45:27Z</dcterms:created>
  <dcterms:modified xsi:type="dcterms:W3CDTF">2023-07-04T07:54:13Z</dcterms:modified>
</cp:coreProperties>
</file>